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70" r:id="rId2"/>
    <p:sldId id="288" r:id="rId3"/>
    <p:sldId id="290" r:id="rId4"/>
    <p:sldId id="292" r:id="rId5"/>
    <p:sldId id="294" r:id="rId6"/>
    <p:sldId id="322" r:id="rId7"/>
    <p:sldId id="274" r:id="rId8"/>
    <p:sldId id="272" r:id="rId9"/>
    <p:sldId id="273" r:id="rId10"/>
    <p:sldId id="277" r:id="rId11"/>
    <p:sldId id="278" r:id="rId12"/>
    <p:sldId id="317" r:id="rId13"/>
    <p:sldId id="312" r:id="rId14"/>
    <p:sldId id="279" r:id="rId15"/>
    <p:sldId id="304" r:id="rId16"/>
    <p:sldId id="305" r:id="rId17"/>
    <p:sldId id="318" r:id="rId18"/>
    <p:sldId id="319" r:id="rId19"/>
    <p:sldId id="320" r:id="rId20"/>
    <p:sldId id="306" r:id="rId21"/>
    <p:sldId id="280" r:id="rId22"/>
    <p:sldId id="324" r:id="rId23"/>
    <p:sldId id="295" r:id="rId24"/>
    <p:sldId id="296" r:id="rId25"/>
    <p:sldId id="297" r:id="rId26"/>
    <p:sldId id="298" r:id="rId27"/>
    <p:sldId id="299" r:id="rId28"/>
    <p:sldId id="300" r:id="rId29"/>
    <p:sldId id="326" r:id="rId30"/>
    <p:sldId id="327"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99"/>
    <a:srgbClr val="66FFCC"/>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1" autoAdjust="0"/>
    <p:restoredTop sz="77954" autoAdjust="0"/>
  </p:normalViewPr>
  <p:slideViewPr>
    <p:cSldViewPr>
      <p:cViewPr varScale="1">
        <p:scale>
          <a:sx n="57" d="100"/>
          <a:sy n="57" d="100"/>
        </p:scale>
        <p:origin x="-1650" y="-90"/>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3A6F5A-89D0-41E9-9912-CEF3590C1518}"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tr-TR"/>
        </a:p>
      </dgm:t>
    </dgm:pt>
    <dgm:pt modelId="{3F8EAA67-9935-4DE7-9650-E346BF538245}">
      <dgm:prSet phldrT="[Metin]"/>
      <dgm:spPr/>
      <dgm:t>
        <a:bodyPr/>
        <a:lstStyle/>
        <a:p>
          <a:r>
            <a:rPr lang="tr-TR" dirty="0" smtClean="0"/>
            <a:t>SEN DİLİ</a:t>
          </a:r>
          <a:endParaRPr lang="tr-TR" dirty="0"/>
        </a:p>
      </dgm:t>
    </dgm:pt>
    <dgm:pt modelId="{1040EC8C-D4C2-4805-BB5D-7182F7B4131A}" type="parTrans" cxnId="{F4B24CA3-CF46-4BE1-BB12-A7669EC00834}">
      <dgm:prSet/>
      <dgm:spPr/>
      <dgm:t>
        <a:bodyPr/>
        <a:lstStyle/>
        <a:p>
          <a:endParaRPr lang="tr-TR"/>
        </a:p>
      </dgm:t>
    </dgm:pt>
    <dgm:pt modelId="{850CAC68-CD4E-4CDB-B43F-08D3EE4CD56A}" type="sibTrans" cxnId="{F4B24CA3-CF46-4BE1-BB12-A7669EC00834}">
      <dgm:prSet/>
      <dgm:spPr/>
      <dgm:t>
        <a:bodyPr/>
        <a:lstStyle/>
        <a:p>
          <a:endParaRPr lang="tr-TR"/>
        </a:p>
      </dgm:t>
    </dgm:pt>
    <dgm:pt modelId="{6DA9366D-9D9C-43E8-92D8-01182461620C}">
      <dgm:prSet phldrT="[Metin]"/>
      <dgm:spPr/>
      <dgm:t>
        <a:bodyPr/>
        <a:lstStyle/>
        <a:p>
          <a:r>
            <a:rPr lang="tr-TR" dirty="0" smtClean="0"/>
            <a:t>BEN DİLİ</a:t>
          </a:r>
          <a:endParaRPr lang="tr-TR" dirty="0"/>
        </a:p>
      </dgm:t>
    </dgm:pt>
    <dgm:pt modelId="{676585A6-37A1-4886-866A-21CEDC3FEE41}" type="parTrans" cxnId="{15CC39EC-C225-43FA-9EBE-4BA2A07F9D83}">
      <dgm:prSet/>
      <dgm:spPr/>
      <dgm:t>
        <a:bodyPr/>
        <a:lstStyle/>
        <a:p>
          <a:endParaRPr lang="tr-TR"/>
        </a:p>
      </dgm:t>
    </dgm:pt>
    <dgm:pt modelId="{CBF52177-A2F6-464E-9FE3-BF8C985A87DC}" type="sibTrans" cxnId="{15CC39EC-C225-43FA-9EBE-4BA2A07F9D83}">
      <dgm:prSet/>
      <dgm:spPr/>
      <dgm:t>
        <a:bodyPr/>
        <a:lstStyle/>
        <a:p>
          <a:endParaRPr lang="tr-TR"/>
        </a:p>
      </dgm:t>
    </dgm:pt>
    <dgm:pt modelId="{4AEF5405-FCA4-452A-B23D-55210C770C5F}" type="pres">
      <dgm:prSet presAssocID="{F93A6F5A-89D0-41E9-9912-CEF3590C1518}" presName="diagram" presStyleCnt="0">
        <dgm:presLayoutVars>
          <dgm:dir/>
          <dgm:resizeHandles val="exact"/>
        </dgm:presLayoutVars>
      </dgm:prSet>
      <dgm:spPr/>
      <dgm:t>
        <a:bodyPr/>
        <a:lstStyle/>
        <a:p>
          <a:endParaRPr lang="tr-TR"/>
        </a:p>
      </dgm:t>
    </dgm:pt>
    <dgm:pt modelId="{2CD71AAD-264F-4311-973F-E0449A0B83CD}" type="pres">
      <dgm:prSet presAssocID="{3F8EAA67-9935-4DE7-9650-E346BF538245}" presName="arrow" presStyleLbl="node1" presStyleIdx="0" presStyleCnt="2">
        <dgm:presLayoutVars>
          <dgm:bulletEnabled val="1"/>
        </dgm:presLayoutVars>
      </dgm:prSet>
      <dgm:spPr/>
      <dgm:t>
        <a:bodyPr/>
        <a:lstStyle/>
        <a:p>
          <a:endParaRPr lang="tr-TR"/>
        </a:p>
      </dgm:t>
    </dgm:pt>
    <dgm:pt modelId="{4DF4A12E-8BC3-4377-8EDA-BDA6FE5E6A35}" type="pres">
      <dgm:prSet presAssocID="{6DA9366D-9D9C-43E8-92D8-01182461620C}" presName="arrow" presStyleLbl="node1" presStyleIdx="1" presStyleCnt="2">
        <dgm:presLayoutVars>
          <dgm:bulletEnabled val="1"/>
        </dgm:presLayoutVars>
      </dgm:prSet>
      <dgm:spPr/>
      <dgm:t>
        <a:bodyPr/>
        <a:lstStyle/>
        <a:p>
          <a:endParaRPr lang="tr-TR"/>
        </a:p>
      </dgm:t>
    </dgm:pt>
  </dgm:ptLst>
  <dgm:cxnLst>
    <dgm:cxn modelId="{88A96D85-6B70-4047-9B86-1D5A9C331D07}" type="presOf" srcId="{3F8EAA67-9935-4DE7-9650-E346BF538245}" destId="{2CD71AAD-264F-4311-973F-E0449A0B83CD}" srcOrd="0" destOrd="0" presId="urn:microsoft.com/office/officeart/2005/8/layout/arrow5"/>
    <dgm:cxn modelId="{7A824541-09AE-41F5-BD16-6BB31AF3329D}" type="presOf" srcId="{F93A6F5A-89D0-41E9-9912-CEF3590C1518}" destId="{4AEF5405-FCA4-452A-B23D-55210C770C5F}" srcOrd="0" destOrd="0" presId="urn:microsoft.com/office/officeart/2005/8/layout/arrow5"/>
    <dgm:cxn modelId="{F4B24CA3-CF46-4BE1-BB12-A7669EC00834}" srcId="{F93A6F5A-89D0-41E9-9912-CEF3590C1518}" destId="{3F8EAA67-9935-4DE7-9650-E346BF538245}" srcOrd="0" destOrd="0" parTransId="{1040EC8C-D4C2-4805-BB5D-7182F7B4131A}" sibTransId="{850CAC68-CD4E-4CDB-B43F-08D3EE4CD56A}"/>
    <dgm:cxn modelId="{0B769F87-9D8B-4F9C-AF8D-820DC5EB8E1B}" type="presOf" srcId="{6DA9366D-9D9C-43E8-92D8-01182461620C}" destId="{4DF4A12E-8BC3-4377-8EDA-BDA6FE5E6A35}" srcOrd="0" destOrd="0" presId="urn:microsoft.com/office/officeart/2005/8/layout/arrow5"/>
    <dgm:cxn modelId="{15CC39EC-C225-43FA-9EBE-4BA2A07F9D83}" srcId="{F93A6F5A-89D0-41E9-9912-CEF3590C1518}" destId="{6DA9366D-9D9C-43E8-92D8-01182461620C}" srcOrd="1" destOrd="0" parTransId="{676585A6-37A1-4886-866A-21CEDC3FEE41}" sibTransId="{CBF52177-A2F6-464E-9FE3-BF8C985A87DC}"/>
    <dgm:cxn modelId="{B4048941-1431-4399-A5C8-24D9E1CFA733}" type="presParOf" srcId="{4AEF5405-FCA4-452A-B23D-55210C770C5F}" destId="{2CD71AAD-264F-4311-973F-E0449A0B83CD}" srcOrd="0" destOrd="0" presId="urn:microsoft.com/office/officeart/2005/8/layout/arrow5"/>
    <dgm:cxn modelId="{FA37C9D4-92AA-4292-8CF3-A998F15F2F8A}" type="presParOf" srcId="{4AEF5405-FCA4-452A-B23D-55210C770C5F}" destId="{4DF4A12E-8BC3-4377-8EDA-BDA6FE5E6A35}"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D71AAD-264F-4311-973F-E0449A0B83CD}">
      <dsp:nvSpPr>
        <dsp:cNvPr id="0" name=""/>
        <dsp:cNvSpPr/>
      </dsp:nvSpPr>
      <dsp:spPr>
        <a:xfrm rot="16200000">
          <a:off x="702" y="261838"/>
          <a:ext cx="4002285" cy="4002285"/>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272" tIns="398272" rIns="398272" bIns="398272" numCol="1" spcCol="1270" anchor="ctr" anchorCtr="0">
          <a:noAutofit/>
        </a:bodyPr>
        <a:lstStyle/>
        <a:p>
          <a:pPr lvl="0" algn="ctr" defTabSz="2489200">
            <a:lnSpc>
              <a:spcPct val="90000"/>
            </a:lnSpc>
            <a:spcBef>
              <a:spcPct val="0"/>
            </a:spcBef>
            <a:spcAft>
              <a:spcPct val="35000"/>
            </a:spcAft>
          </a:pPr>
          <a:r>
            <a:rPr lang="tr-TR" sz="5600" kern="1200" dirty="0" smtClean="0"/>
            <a:t>SEN DİLİ</a:t>
          </a:r>
          <a:endParaRPr lang="tr-TR" sz="5600" kern="1200" dirty="0"/>
        </a:p>
      </dsp:txBody>
      <dsp:txXfrm rot="16200000">
        <a:off x="702" y="261838"/>
        <a:ext cx="4002285" cy="4002285"/>
      </dsp:txXfrm>
    </dsp:sp>
    <dsp:sp modelId="{4DF4A12E-8BC3-4377-8EDA-BDA6FE5E6A35}">
      <dsp:nvSpPr>
        <dsp:cNvPr id="0" name=""/>
        <dsp:cNvSpPr/>
      </dsp:nvSpPr>
      <dsp:spPr>
        <a:xfrm rot="5400000">
          <a:off x="4226611" y="261838"/>
          <a:ext cx="4002285" cy="4002285"/>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272" tIns="398272" rIns="398272" bIns="398272" numCol="1" spcCol="1270" anchor="ctr" anchorCtr="0">
          <a:noAutofit/>
        </a:bodyPr>
        <a:lstStyle/>
        <a:p>
          <a:pPr lvl="0" algn="ctr" defTabSz="2489200">
            <a:lnSpc>
              <a:spcPct val="90000"/>
            </a:lnSpc>
            <a:spcBef>
              <a:spcPct val="0"/>
            </a:spcBef>
            <a:spcAft>
              <a:spcPct val="35000"/>
            </a:spcAft>
          </a:pPr>
          <a:r>
            <a:rPr lang="tr-TR" sz="5600" kern="1200" dirty="0" smtClean="0"/>
            <a:t>BEN DİLİ</a:t>
          </a:r>
          <a:endParaRPr lang="tr-TR" sz="5600" kern="1200" dirty="0"/>
        </a:p>
      </dsp:txBody>
      <dsp:txXfrm rot="5400000">
        <a:off x="4226611" y="261838"/>
        <a:ext cx="4002285" cy="4002285"/>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B9FBCD-D3D9-42FA-A027-444E96BA1B8D}" type="datetimeFigureOut">
              <a:rPr lang="tr-TR" smtClean="0"/>
              <a:pPr/>
              <a:t>20.12.2020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3E2450-22D6-4D0F-8DB6-D78CD60C639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indent="0" algn="ctr">
              <a:lnSpc>
                <a:spcPct val="90000"/>
              </a:lnSpc>
              <a:buFont typeface="Wingdings" pitchFamily="2" charset="2"/>
              <a:buNone/>
            </a:pPr>
            <a:r>
              <a:rPr lang="tr-TR" altLang="tr-TR" dirty="0" smtClean="0"/>
              <a:t>İnsan jest ve mimiklerini kullandığı gibi, düşünürken, konuşurken, yazarken ya da dinlerken de sembollerden oluşan dili kullanır.</a:t>
            </a:r>
          </a:p>
          <a:p>
            <a:pPr marL="0" indent="0" algn="ctr">
              <a:lnSpc>
                <a:spcPct val="90000"/>
              </a:lnSpc>
              <a:buFont typeface="Wingdings" pitchFamily="2" charset="2"/>
              <a:buNone/>
            </a:pPr>
            <a:r>
              <a:rPr lang="tr-TR" altLang="tr-TR" dirty="0" smtClean="0"/>
              <a:t>Hepimiz sosyal varlıklarız ve zamanımızın çok büyük bir kısmını diğer insanlarla iletişim kurarak geçiriyoruz. </a:t>
            </a:r>
          </a:p>
          <a:p>
            <a:pPr marL="0" indent="0" algn="ctr">
              <a:lnSpc>
                <a:spcPct val="90000"/>
              </a:lnSpc>
              <a:buFont typeface="Wingdings" pitchFamily="2" charset="2"/>
              <a:buNone/>
            </a:pPr>
            <a:r>
              <a:rPr lang="tr-TR" altLang="tr-TR" dirty="0" smtClean="0"/>
              <a:t>İletişimde yapılan bazı hatalar yanlış anlama ve anlaşılmalara, bazı konularda istediğimiz sonuçları almamamıza, çatışmalara, ilişkilerin bozulmasına ve hatta sonlanmasına neden olabiliyor. </a:t>
            </a:r>
          </a:p>
          <a:p>
            <a:endParaRPr lang="tr-TR" dirty="0"/>
          </a:p>
        </p:txBody>
      </p:sp>
      <p:sp>
        <p:nvSpPr>
          <p:cNvPr id="4" name="3 Slayt Numarası Yer Tutucusu"/>
          <p:cNvSpPr>
            <a:spLocks noGrp="1"/>
          </p:cNvSpPr>
          <p:nvPr>
            <p:ph type="sldNum" sz="quarter" idx="10"/>
          </p:nvPr>
        </p:nvSpPr>
        <p:spPr/>
        <p:txBody>
          <a:bodyPr/>
          <a:lstStyle/>
          <a:p>
            <a:fld id="{073E2450-22D6-4D0F-8DB6-D78CD60C6394}"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Beden dili duygu ve düşüncelerimizin yansımasıdır.İnsanların </a:t>
            </a:r>
            <a:r>
              <a:rPr lang="tr-TR" dirty="0" err="1" smtClean="0"/>
              <a:t>yüzyüze</a:t>
            </a:r>
            <a:r>
              <a:rPr lang="tr-TR" dirty="0" smtClean="0"/>
              <a:t> kurdukları ilişkide algılanan anlamın; </a:t>
            </a:r>
          </a:p>
          <a:p>
            <a:endParaRPr lang="tr-TR" dirty="0" smtClean="0"/>
          </a:p>
          <a:p>
            <a:r>
              <a:rPr lang="tr-TR" dirty="0" smtClean="0"/>
              <a:t>Kadınların beden diline yönelik olarak, daha fazla gülümsedikleri, daha az kişisel alan kullandıkları, daha fazla göz teması kurdukları saptanmıştır. Ayrıca kadınlar daha açık, ifade edici ve yakın davranmaktadır. </a:t>
            </a:r>
          </a:p>
          <a:p>
            <a:endParaRPr lang="tr-TR" dirty="0" smtClean="0"/>
          </a:p>
          <a:p>
            <a:r>
              <a:rPr lang="tr-TR" dirty="0" smtClean="0"/>
              <a:t>Kadınlar sözsüz mesajları erkeklerden daha iyi yorumlar.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073E2450-22D6-4D0F-8DB6-D78CD60C6394}" type="slidenum">
              <a:rPr lang="tr-TR" smtClean="0"/>
              <a:pPr/>
              <a:t>23</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YER:Dikdörtgen masalar sahibine güç ve otorite vermektedir. Masanın kısa kenarında ve sırtı duvara dönük yani kapıyı ön tarafına alacak bir şekilde oturan kişi otorite sahibi olan kişidir, masanın sahibi ve lideri odur. Bu masada ikinci önemli kişi genellikle sağ tarafta ve birinci sırada oturan kişidir. Yani otorite sahibi kişinin sağ tarafında ve hemen yanında oturur. Dikdörtgen masalarda lidere en uzak olan kişi en güçsüz ve sözü en az dinlenen kişidir. Bu masada sağ tarafta oturan kişiler daha etkili kişiler iken sol tarafta oturan kişiler daha etkisiz kişilerdir. Sen benim sağ kolumsumsun sözü de bu durama güzel örnektir. Liderden uzaklaşıldıkça kişilerin etkisi azalmaktadır. En etkisiz olan kişi ise liderden en uzakta ve liderin sol tarafında oturan kişidir. Tam liderin karşısında oturan yani diğer kısa kenarda oturan kişi ise gizli olan ikinci güçtür. Bu kenarda oturan kişi genellikle muhalefet olan yani karşı görüşte, düşüncede olan kişidir. Gizli ikinci güç olan kişi, lidere en uzak olan kişidir ve muhalefeti temsil ettiğinden dolayı ikinci güçtür. Gizli ikinci güç olan kişi masada yüzü duvara dönük ve sırtı kapıya dönük bir şekilde oturur</a:t>
            </a:r>
            <a:endParaRPr lang="tr-TR" dirty="0"/>
          </a:p>
        </p:txBody>
      </p:sp>
      <p:sp>
        <p:nvSpPr>
          <p:cNvPr id="4" name="3 Slayt Numarası Yer Tutucusu"/>
          <p:cNvSpPr>
            <a:spLocks noGrp="1"/>
          </p:cNvSpPr>
          <p:nvPr>
            <p:ph type="sldNum" sz="quarter" idx="10"/>
          </p:nvPr>
        </p:nvSpPr>
        <p:spPr/>
        <p:txBody>
          <a:bodyPr/>
          <a:lstStyle/>
          <a:p>
            <a:fld id="{073E2450-22D6-4D0F-8DB6-D78CD60C6394}" type="slidenum">
              <a:rPr lang="tr-TR" smtClean="0"/>
              <a:pPr/>
              <a:t>24</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sz="1200" kern="1200" baseline="0" dirty="0" smtClean="0">
              <a:solidFill>
                <a:schemeClr val="tx1"/>
              </a:solidFill>
              <a:latin typeface="+mn-lt"/>
              <a:ea typeface="+mn-ea"/>
              <a:cs typeface="+mn-cs"/>
            </a:endParaRPr>
          </a:p>
          <a:p>
            <a:r>
              <a:rPr lang="tr-TR" sz="1200" kern="1200" baseline="0" dirty="0" smtClean="0">
                <a:solidFill>
                  <a:schemeClr val="tx1"/>
                </a:solidFill>
                <a:latin typeface="+mn-lt"/>
                <a:ea typeface="+mn-ea"/>
                <a:cs typeface="+mn-cs"/>
              </a:rPr>
              <a:t>Bugünkü konumuz iletişim. İletişim deyince ne anlıyorsunuz? (Katılımcıların yanıtlarını alın). Sizlerin de ifade ettiği gibi iletişim, bir bilgiyi, bir ihtiyacı, bir duyguyu karşımızdaki kişiye iletmek ve ondan bir tepki almaktır. İletişim çift yönlüdür. Bu bilgiyi gönderen konuşmacı, alan da dinleyicidir. Bir konuşma sırasında bu roller sürekli değişir. Peki, iletişim olmasaydı ne olurdu? (Katılımcıların yanıtlarını alın). İhtiyaçlarımızı, düşüncelerimizi, duygularımızı ifade edemezdik. Bizler birbirimizi anlayamaz, arkadaşlık kurmaz ve paylaşamazdık öyle değil mi? </a:t>
            </a:r>
          </a:p>
          <a:p>
            <a:r>
              <a:rPr lang="tr-TR" sz="1200" kern="1200" baseline="0" dirty="0" smtClean="0">
                <a:solidFill>
                  <a:schemeClr val="tx1"/>
                </a:solidFill>
                <a:latin typeface="+mn-lt"/>
                <a:ea typeface="+mn-ea"/>
                <a:cs typeface="+mn-cs"/>
              </a:rPr>
              <a:t>	</a:t>
            </a:r>
          </a:p>
          <a:p>
            <a:endParaRPr lang="tr-TR" dirty="0" smtClean="0"/>
          </a:p>
          <a:p>
            <a:endParaRPr lang="tr-TR" sz="1200" kern="1200" baseline="0" dirty="0" smtClean="0">
              <a:solidFill>
                <a:schemeClr val="tx1"/>
              </a:solidFill>
              <a:latin typeface="+mn-lt"/>
              <a:ea typeface="+mn-ea"/>
              <a:cs typeface="+mn-cs"/>
            </a:endParaRPr>
          </a:p>
          <a:p>
            <a:r>
              <a:rPr lang="tr-TR" sz="1200" kern="1200" baseline="0" dirty="0" smtClean="0">
                <a:solidFill>
                  <a:schemeClr val="tx1"/>
                </a:solidFill>
                <a:latin typeface="+mn-lt"/>
                <a:ea typeface="+mn-ea"/>
                <a:cs typeface="+mn-cs"/>
              </a:rPr>
              <a:t>Bizler iletişim kurarken sadece kelimeleri kullanmayız. Yüzümüzün ifadesi, el/kol hareketlerimiz, duruşumuz, ses tonumuz, yani beden dilimiz de karşımızdaki kişiye bir şeyler söyler. Buna sözsüz iletişim diyoruz. Bazen karşımızdaki kişinin söylediği şeye inanmayız. Bu, sözlü iletişimle sözsüz iletişimin birbirine uymadığı zamanlardır. </a:t>
            </a:r>
          </a:p>
          <a:p>
            <a:r>
              <a:rPr lang="tr-TR" sz="1200" kern="1200" baseline="0" dirty="0" smtClean="0">
                <a:solidFill>
                  <a:schemeClr val="tx1"/>
                </a:solidFill>
                <a:latin typeface="+mn-lt"/>
                <a:ea typeface="+mn-ea"/>
                <a:cs typeface="+mn-cs"/>
              </a:rPr>
              <a:t>	</a:t>
            </a:r>
          </a:p>
          <a:p>
            <a:endParaRPr lang="tr-TR" sz="1200" kern="1200" baseline="0" dirty="0" smtClean="0">
              <a:solidFill>
                <a:schemeClr val="tx1"/>
              </a:solidFill>
              <a:latin typeface="+mn-lt"/>
              <a:ea typeface="+mn-ea"/>
              <a:cs typeface="+mn-cs"/>
            </a:endParaRPr>
          </a:p>
          <a:p>
            <a:r>
              <a:rPr lang="tr-TR" sz="1200" kern="1200" baseline="0" dirty="0" smtClean="0">
                <a:solidFill>
                  <a:schemeClr val="tx1"/>
                </a:solidFill>
                <a:latin typeface="+mn-lt"/>
                <a:ea typeface="+mn-ea"/>
                <a:cs typeface="+mn-cs"/>
              </a:rPr>
              <a:t>Bir gönüllü istiyorum şimdi. Seninle ben arkadaşız ama ben bir nedenden dolayı sana kırıldım, küstüm. Senin bundan haberin yok. Şimdi yanıma gel ve bana bir şeyler anlat. (Gönüllü size bir şeyler anlatırken ona kırgın olduğunuzu belirten hareketler yapın; uzak ve mesafeli durun, soğuk soğuk cevap verin, anlattıklarına tepki göstermeyin. Gönüllünün size “Bir şey mi oldu?” sorusunu sormasını sağlayın. Eğer sormazsa size bu soruyu sormasını isteyin. Sonra yine aynı kırgın ve küskün tavrınızla “Yo, yok bir şey olmadı” deyin). Şimdi sizler arkadaşınızın yerinde olsanız gördüğünüze mi yoksa duyduğunuza mı inanırsınız? (Katılımcıların yanıtlarını alın, gönüllüye teşekkür ederek yerine yollayın). Gördüğünüz gibi bizler beden dilimizle, sözlerimizden daha çok mesaj veririz. </a:t>
            </a:r>
          </a:p>
          <a:p>
            <a:r>
              <a:rPr lang="tr-TR" sz="1200" kern="1200" baseline="0" dirty="0" smtClean="0">
                <a:solidFill>
                  <a:schemeClr val="tx1"/>
                </a:solidFill>
                <a:latin typeface="+mn-lt"/>
                <a:ea typeface="+mn-ea"/>
                <a:cs typeface="+mn-cs"/>
              </a:rPr>
              <a:t>	</a:t>
            </a:r>
          </a:p>
          <a:p>
            <a:endParaRPr lang="tr-TR" dirty="0"/>
          </a:p>
        </p:txBody>
      </p:sp>
      <p:sp>
        <p:nvSpPr>
          <p:cNvPr id="4" name="3 Slayt Numarası Yer Tutucusu"/>
          <p:cNvSpPr>
            <a:spLocks noGrp="1"/>
          </p:cNvSpPr>
          <p:nvPr>
            <p:ph type="sldNum" sz="quarter" idx="10"/>
          </p:nvPr>
        </p:nvSpPr>
        <p:spPr/>
        <p:txBody>
          <a:bodyPr/>
          <a:lstStyle/>
          <a:p>
            <a:fld id="{073E2450-22D6-4D0F-8DB6-D78CD60C6394}" type="slidenum">
              <a:rPr lang="tr-TR" smtClean="0"/>
              <a:pPr/>
              <a:t>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73E2450-22D6-4D0F-8DB6-D78CD60C6394}" type="slidenum">
              <a:rPr lang="tr-TR" smtClean="0"/>
              <a:pPr/>
              <a:t>3</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İsimle</a:t>
            </a:r>
            <a:r>
              <a:rPr lang="tr-TR" baseline="0" dirty="0" smtClean="0"/>
              <a:t> hitap etmeye özen gösterilmelidir.</a:t>
            </a:r>
            <a:endParaRPr lang="tr-TR" dirty="0"/>
          </a:p>
        </p:txBody>
      </p:sp>
      <p:sp>
        <p:nvSpPr>
          <p:cNvPr id="4" name="3 Slayt Numarası Yer Tutucusu"/>
          <p:cNvSpPr>
            <a:spLocks noGrp="1"/>
          </p:cNvSpPr>
          <p:nvPr>
            <p:ph type="sldNum" sz="quarter" idx="10"/>
          </p:nvPr>
        </p:nvSpPr>
        <p:spPr/>
        <p:txBody>
          <a:bodyPr/>
          <a:lstStyle/>
          <a:p>
            <a:fld id="{073E2450-22D6-4D0F-8DB6-D78CD60C6394}" type="slidenum">
              <a:rPr lang="tr-TR" smtClean="0"/>
              <a:pPr/>
              <a:t>10</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lnSpcReduction="10000"/>
          </a:bodyPr>
          <a:lstStyle/>
          <a:p>
            <a:endParaRPr lang="tr-TR" sz="1200" kern="1200" baseline="0" dirty="0" smtClean="0">
              <a:solidFill>
                <a:schemeClr val="tx1"/>
              </a:solidFill>
              <a:latin typeface="+mn-lt"/>
              <a:ea typeface="+mn-ea"/>
              <a:cs typeface="+mn-cs"/>
            </a:endParaRPr>
          </a:p>
          <a:p>
            <a:r>
              <a:rPr lang="tr-TR" sz="1200" kern="1200" baseline="0" dirty="0" smtClean="0">
                <a:solidFill>
                  <a:schemeClr val="tx1"/>
                </a:solidFill>
                <a:latin typeface="+mn-lt"/>
                <a:ea typeface="+mn-ea"/>
                <a:cs typeface="+mn-cs"/>
              </a:rPr>
              <a:t>Senden şimdi istediğin bir konuda konuşmanı istiyorum. Örneğin; bir gününün nasıl geçtiğini anlatabilirsin. Okuduğun bir hikâyeyi anlatabilirsin. Ara sıra da bana sorular sor olur mu? (Gönüllü öğrenci konuşurken sürekli kıpır kıpır olun; kaleminizi yere düşürün, başka taraflara bakın. Elinizdeki kağıda bir şeyler çizin. Sorduğu sorulara “Bilmem, hiç düşünmedim”, “Affedersin ne diyordun?” gibi cevaplar verin. Bir süre sonra oyunu durdurun ve şu soruları sorun): </a:t>
            </a:r>
          </a:p>
          <a:p>
            <a:r>
              <a:rPr lang="tr-TR" sz="1200" b="1" kern="1200" baseline="0" dirty="0" smtClean="0">
                <a:solidFill>
                  <a:schemeClr val="tx1"/>
                </a:solidFill>
                <a:latin typeface="+mn-lt"/>
                <a:ea typeface="+mn-ea"/>
                <a:cs typeface="+mn-cs"/>
              </a:rPr>
              <a:t>o Sizce ben arkadaşınızı dinliyor muydum? </a:t>
            </a:r>
          </a:p>
          <a:p>
            <a:r>
              <a:rPr lang="tr-TR" sz="1200" b="1" kern="1200" baseline="0" dirty="0" smtClean="0">
                <a:solidFill>
                  <a:schemeClr val="tx1"/>
                </a:solidFill>
                <a:latin typeface="+mn-lt"/>
                <a:ea typeface="+mn-ea"/>
                <a:cs typeface="+mn-cs"/>
              </a:rPr>
              <a:t>o Dinlemediğimiz nereden anladınız? </a:t>
            </a:r>
          </a:p>
          <a:p>
            <a:r>
              <a:rPr lang="tr-TR" sz="1200" b="1" kern="1200" baseline="0" dirty="0" smtClean="0">
                <a:solidFill>
                  <a:schemeClr val="tx1"/>
                </a:solidFill>
                <a:latin typeface="+mn-lt"/>
                <a:ea typeface="+mn-ea"/>
                <a:cs typeface="+mn-cs"/>
              </a:rPr>
              <a:t>o Peki, birisi bizi dinlemezse neler hissederiz? </a:t>
            </a:r>
          </a:p>
          <a:p>
            <a:r>
              <a:rPr lang="tr-TR" sz="1200" b="1" kern="1200" baseline="0" dirty="0" smtClean="0">
                <a:solidFill>
                  <a:schemeClr val="tx1"/>
                </a:solidFill>
                <a:latin typeface="+mn-lt"/>
                <a:ea typeface="+mn-ea"/>
                <a:cs typeface="+mn-cs"/>
              </a:rPr>
              <a:t>o Dinlemek için neler yapmam lazımdı? (Burada şunları vurgulayın: İyi dinlemek için yapmamız gereken üç davranış var: </a:t>
            </a:r>
          </a:p>
          <a:p>
            <a:r>
              <a:rPr lang="tr-TR" sz="1200" kern="1200" baseline="0" dirty="0" smtClean="0">
                <a:solidFill>
                  <a:schemeClr val="tx1"/>
                </a:solidFill>
                <a:latin typeface="+mn-lt"/>
                <a:ea typeface="+mn-ea"/>
                <a:cs typeface="+mn-cs"/>
              </a:rPr>
              <a:t> Sakin ve hareketsiz bir biçimde oturmak, </a:t>
            </a:r>
          </a:p>
          <a:p>
            <a:r>
              <a:rPr lang="tr-TR" sz="1200" kern="1200" baseline="0" dirty="0" smtClean="0">
                <a:solidFill>
                  <a:schemeClr val="tx1"/>
                </a:solidFill>
                <a:latin typeface="+mn-lt"/>
                <a:ea typeface="+mn-ea"/>
                <a:cs typeface="+mn-cs"/>
              </a:rPr>
              <a:t> Konuşan kişiye bakmak, </a:t>
            </a:r>
          </a:p>
          <a:p>
            <a:r>
              <a:rPr lang="tr-TR" sz="1200" kern="1200" baseline="0" dirty="0" smtClean="0">
                <a:solidFill>
                  <a:schemeClr val="tx1"/>
                </a:solidFill>
                <a:latin typeface="+mn-lt"/>
                <a:ea typeface="+mn-ea"/>
                <a:cs typeface="+mn-cs"/>
              </a:rPr>
              <a:t> Konuşan kişinin söylediklerini düşünmek </a:t>
            </a:r>
          </a:p>
          <a:p>
            <a:endParaRPr lang="tr-TR" sz="1200" kern="1200" baseline="0" dirty="0" smtClean="0">
              <a:solidFill>
                <a:schemeClr val="tx1"/>
              </a:solidFill>
              <a:latin typeface="+mn-lt"/>
              <a:ea typeface="+mn-ea"/>
              <a:cs typeface="+mn-cs"/>
            </a:endParaRPr>
          </a:p>
          <a:p>
            <a:r>
              <a:rPr lang="tr-TR" sz="1200" kern="1200" baseline="0" dirty="0" smtClean="0">
                <a:solidFill>
                  <a:schemeClr val="tx1"/>
                </a:solidFill>
                <a:latin typeface="+mn-lt"/>
                <a:ea typeface="+mn-ea"/>
                <a:cs typeface="+mn-cs"/>
              </a:rPr>
              <a:t> Şimdi bana yeniden bir şeyler anlatmanı ve yine sorular sormanı istiyorum. (Bu kez anlattıklarını dikkatlice dinleyin, ona bakın ve sorduğu sorulara cevap verin). </a:t>
            </a:r>
          </a:p>
          <a:p>
            <a:r>
              <a:rPr lang="tr-TR" sz="1200" kern="1200" baseline="0" dirty="0" smtClean="0">
                <a:solidFill>
                  <a:schemeClr val="tx1"/>
                </a:solidFill>
                <a:latin typeface="+mn-lt"/>
                <a:ea typeface="+mn-ea"/>
                <a:cs typeface="+mn-cs"/>
              </a:rPr>
              <a:t> Gün boyunca (ve daha sonraki günlerde de) öğrencilerin sizi dinlediklerini gözlemlediğiniz her fırsatta onları takdir ederek iyi dinlemeyi pekiştirin. Örneğin “Görüyorum ki herkes sakin bir biçimde oturuyor ve bana bakıyor. Buradan beni dikkatli bir biçimde dinlediğinizi anlıyorum”, “Sorularıma cevap veriyorsunuz çünkü beni dikkatli bir biçimde dinleyip söylediklerimi düşünüyorsunuz” gibi. </a:t>
            </a:r>
          </a:p>
          <a:p>
            <a:r>
              <a:rPr lang="tr-TR" sz="1200" kern="1200" baseline="0" dirty="0" smtClean="0">
                <a:solidFill>
                  <a:schemeClr val="tx1"/>
                </a:solidFill>
                <a:latin typeface="+mn-lt"/>
                <a:ea typeface="+mn-ea"/>
                <a:cs typeface="+mn-cs"/>
              </a:rPr>
              <a:t>	</a:t>
            </a:r>
          </a:p>
          <a:p>
            <a:endParaRPr lang="tr-TR" dirty="0"/>
          </a:p>
        </p:txBody>
      </p:sp>
      <p:sp>
        <p:nvSpPr>
          <p:cNvPr id="4" name="3 Slayt Numarası Yer Tutucusu"/>
          <p:cNvSpPr>
            <a:spLocks noGrp="1"/>
          </p:cNvSpPr>
          <p:nvPr>
            <p:ph type="sldNum" sz="quarter" idx="10"/>
          </p:nvPr>
        </p:nvSpPr>
        <p:spPr/>
        <p:txBody>
          <a:bodyPr/>
          <a:lstStyle/>
          <a:p>
            <a:fld id="{073E2450-22D6-4D0F-8DB6-D78CD60C6394}" type="slidenum">
              <a:rPr lang="tr-TR" smtClean="0"/>
              <a:pPr/>
              <a:t>11</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Kişiyi suçlayıcıdır, </a:t>
            </a:r>
          </a:p>
          <a:p>
            <a:r>
              <a:rPr lang="tr-TR" dirty="0" smtClean="0"/>
              <a:t>Davranıştan çok kişiliğe yöneliktir, </a:t>
            </a:r>
          </a:p>
          <a:p>
            <a:r>
              <a:rPr lang="tr-TR" dirty="0" smtClean="0"/>
              <a:t>Yeniden konuşma isteğini engelleyicidir, </a:t>
            </a:r>
          </a:p>
          <a:p>
            <a:r>
              <a:rPr lang="tr-TR" dirty="0" smtClean="0"/>
              <a:t>Kişi kendisini anlaşılmamış ve suçlanmış hisseder, </a:t>
            </a:r>
          </a:p>
          <a:p>
            <a:r>
              <a:rPr lang="tr-TR" dirty="0" smtClean="0"/>
              <a:t>Kızgınlığın nedeninin anlaşılmasını engeller, </a:t>
            </a:r>
          </a:p>
          <a:p>
            <a:r>
              <a:rPr lang="tr-TR" dirty="0" smtClean="0"/>
              <a:t>Kişiyi kırar , </a:t>
            </a:r>
          </a:p>
          <a:p>
            <a:r>
              <a:rPr lang="tr-TR" dirty="0" smtClean="0"/>
              <a:t>Kişinin direnmesine neden olur. </a:t>
            </a:r>
          </a:p>
          <a:p>
            <a:r>
              <a:rPr lang="tr-TR" dirty="0" smtClean="0"/>
              <a:t>Kişiyi kızdırır. </a:t>
            </a:r>
          </a:p>
          <a:p>
            <a:endParaRPr lang="tr-TR" dirty="0"/>
          </a:p>
        </p:txBody>
      </p:sp>
      <p:sp>
        <p:nvSpPr>
          <p:cNvPr id="4" name="3 Slayt Numarası Yer Tutucusu"/>
          <p:cNvSpPr>
            <a:spLocks noGrp="1"/>
          </p:cNvSpPr>
          <p:nvPr>
            <p:ph type="sldNum" sz="quarter" idx="10"/>
          </p:nvPr>
        </p:nvSpPr>
        <p:spPr/>
        <p:txBody>
          <a:bodyPr/>
          <a:lstStyle/>
          <a:p>
            <a:fld id="{073E2450-22D6-4D0F-8DB6-D78CD60C6394}" type="slidenum">
              <a:rPr lang="tr-TR" smtClean="0"/>
              <a:pPr/>
              <a:t>16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smtClean="0"/>
          </a:p>
          <a:p>
            <a:r>
              <a:rPr lang="tr-TR" dirty="0" smtClean="0"/>
              <a:t>Suçlayıcı değildir, </a:t>
            </a:r>
          </a:p>
          <a:p>
            <a:r>
              <a:rPr lang="tr-TR" dirty="0" smtClean="0"/>
              <a:t>Kişiye değil davranışa yöneliktir, </a:t>
            </a:r>
          </a:p>
          <a:p>
            <a:r>
              <a:rPr lang="tr-TR" dirty="0" smtClean="0"/>
              <a:t>Kişiyi konuşmaya teşvik eder, </a:t>
            </a:r>
          </a:p>
          <a:p>
            <a:r>
              <a:rPr lang="tr-TR" dirty="0" smtClean="0"/>
              <a:t>Kızgınlığın nedeninin anlaşılmasını sağlar, </a:t>
            </a:r>
          </a:p>
          <a:p>
            <a:r>
              <a:rPr lang="tr-TR" dirty="0" smtClean="0"/>
              <a:t>Kişiyi düşünmeye sevk eder, </a:t>
            </a:r>
          </a:p>
          <a:p>
            <a:r>
              <a:rPr lang="tr-TR" dirty="0" smtClean="0"/>
              <a:t>Durumun değerlendirilmesi olanağı sağlar </a:t>
            </a:r>
          </a:p>
          <a:p>
            <a:r>
              <a:rPr lang="tr-TR" dirty="0" smtClean="0"/>
              <a:t>İletişimin sürmesini destekler. </a:t>
            </a:r>
          </a:p>
          <a:p>
            <a:endParaRPr lang="tr-TR" dirty="0"/>
          </a:p>
        </p:txBody>
      </p:sp>
      <p:sp>
        <p:nvSpPr>
          <p:cNvPr id="4" name="3 Slayt Numarası Yer Tutucusu"/>
          <p:cNvSpPr>
            <a:spLocks noGrp="1"/>
          </p:cNvSpPr>
          <p:nvPr>
            <p:ph type="sldNum" sz="quarter" idx="10"/>
          </p:nvPr>
        </p:nvSpPr>
        <p:spPr/>
        <p:txBody>
          <a:bodyPr/>
          <a:lstStyle/>
          <a:p>
            <a:fld id="{073E2450-22D6-4D0F-8DB6-D78CD60C6394}" type="slidenum">
              <a:rPr lang="tr-TR" smtClean="0"/>
              <a:pPr/>
              <a:t>20</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i="0" kern="1200" dirty="0" smtClean="0">
                <a:solidFill>
                  <a:schemeClr val="tx1"/>
                </a:solidFill>
                <a:latin typeface="+mn-lt"/>
                <a:ea typeface="+mn-ea"/>
                <a:cs typeface="+mn-cs"/>
              </a:rPr>
              <a:t>Yakın Alan: </a:t>
            </a:r>
            <a:r>
              <a:rPr lang="tr-TR" sz="1200" b="0" i="0" kern="1200" dirty="0" smtClean="0">
                <a:solidFill>
                  <a:schemeClr val="tx1"/>
                </a:solidFill>
                <a:latin typeface="+mn-lt"/>
                <a:ea typeface="+mn-ea"/>
                <a:cs typeface="+mn-cs"/>
              </a:rPr>
              <a:t>Bu alan, bedeninizden 45 cm kadar öteye uzanır. Adından da anlaşılacağı gibi, sadece çok yakın ilişkiler sürdürenler birbirlerinin yakın alanın girebilirler. Bu, genellikle dokunmak, fısıldamak, sarılmak, öpüşmek vs. için kullanılan alandır.</a:t>
            </a:r>
          </a:p>
          <a:p>
            <a:r>
              <a:rPr lang="tr-TR" sz="1200" b="1" i="0" kern="1200" dirty="0" smtClean="0">
                <a:solidFill>
                  <a:schemeClr val="tx1"/>
                </a:solidFill>
                <a:latin typeface="+mn-lt"/>
                <a:ea typeface="+mn-ea"/>
                <a:cs typeface="+mn-cs"/>
              </a:rPr>
              <a:t>Kişisel Alan: </a:t>
            </a:r>
            <a:r>
              <a:rPr lang="tr-TR" sz="1200" b="0" i="0" kern="1200" dirty="0" smtClean="0">
                <a:solidFill>
                  <a:schemeClr val="tx1"/>
                </a:solidFill>
                <a:latin typeface="+mn-lt"/>
                <a:ea typeface="+mn-ea"/>
                <a:cs typeface="+mn-cs"/>
              </a:rPr>
              <a:t>Bu alan sizden yaklaşık 45 cm ötede başlar ve 1.2 metreye kadar uzanır. Yakın arkadaşlar ve sağlam kişisel bağlantılarınız olan insanlarla ilişkileriniz için ayrılmış olan alandı</a:t>
            </a:r>
          </a:p>
          <a:p>
            <a:r>
              <a:rPr lang="tr-TR" sz="1200" b="1" i="0" kern="1200" dirty="0" smtClean="0">
                <a:solidFill>
                  <a:schemeClr val="tx1"/>
                </a:solidFill>
                <a:latin typeface="+mn-lt"/>
                <a:ea typeface="+mn-ea"/>
                <a:cs typeface="+mn-cs"/>
              </a:rPr>
              <a:t>Sosyal Alan: </a:t>
            </a:r>
            <a:r>
              <a:rPr lang="tr-TR" sz="1200" b="0" i="0" kern="1200" dirty="0" smtClean="0">
                <a:solidFill>
                  <a:schemeClr val="tx1"/>
                </a:solidFill>
                <a:latin typeface="+mn-lt"/>
                <a:ea typeface="+mn-ea"/>
                <a:cs typeface="+mn-cs"/>
              </a:rPr>
              <a:t>Bu alan sizden yaklaşık bir metre ötede başlar ve 3.6 metreye kadar uzanır. Bu, yeni tanışıklıklar, günlük arkadaşlıklar ve yüksek bir rahatlık seviyesine sahip olmadığınız diğer herkesi için ayrılmış olan alandır.</a:t>
            </a:r>
          </a:p>
          <a:p>
            <a:r>
              <a:rPr lang="tr-TR" sz="1200" b="1" i="0" kern="1200" dirty="0" smtClean="0">
                <a:solidFill>
                  <a:schemeClr val="tx1"/>
                </a:solidFill>
                <a:latin typeface="+mn-lt"/>
                <a:ea typeface="+mn-ea"/>
                <a:cs typeface="+mn-cs"/>
              </a:rPr>
              <a:t>Kamu Alanı: </a:t>
            </a:r>
            <a:r>
              <a:rPr lang="tr-TR" sz="1200" b="0" i="0" kern="1200" dirty="0" smtClean="0">
                <a:solidFill>
                  <a:schemeClr val="tx1"/>
                </a:solidFill>
                <a:latin typeface="+mn-lt"/>
                <a:ea typeface="+mn-ea"/>
                <a:cs typeface="+mn-cs"/>
              </a:rPr>
              <a:t>Bu son alan, 3,6 metre kadar ötede başlar ve 7,5 metreye veya ötesine kadar uzanır, Kamu içindeki iletişim alanıdır; parkta veya alışveriş merkezinde yürürken ya da bir dinleyiciye konuşurken insanlar aranızda bulunan mesafedir.</a:t>
            </a:r>
          </a:p>
          <a:p>
            <a:endParaRPr lang="tr-TR" dirty="0"/>
          </a:p>
        </p:txBody>
      </p:sp>
      <p:sp>
        <p:nvSpPr>
          <p:cNvPr id="4" name="3 Slayt Numarası Yer Tutucusu"/>
          <p:cNvSpPr>
            <a:spLocks noGrp="1"/>
          </p:cNvSpPr>
          <p:nvPr>
            <p:ph type="sldNum" sz="quarter" idx="10"/>
          </p:nvPr>
        </p:nvSpPr>
        <p:spPr/>
        <p:txBody>
          <a:bodyPr/>
          <a:lstStyle/>
          <a:p>
            <a:fld id="{073E2450-22D6-4D0F-8DB6-D78CD60C6394}" type="slidenum">
              <a:rPr lang="tr-TR" smtClean="0"/>
              <a:pPr/>
              <a:t>21</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Unutmayın, iletişimizin kalitesi, hayatınızın kalitesini belirler.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Birçok insanın sosyal alandan kişisel alana hızlı bir giriş yaptığını ve bu yüzden çok itici bulundukları olumlu sonuç doğurmadığı görülmektedir.</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073E2450-22D6-4D0F-8DB6-D78CD60C6394}" type="slidenum">
              <a:rPr lang="tr-TR" smtClean="0"/>
              <a:pPr/>
              <a:t>22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20.12.2020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20.12.2020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20.12.2020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20.12.2020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20.12.2020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20.12.2020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20.12.2020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20.12.2020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357166"/>
            <a:ext cx="7772400" cy="1470025"/>
          </a:xfrm>
        </p:spPr>
        <p:txBody>
          <a:bodyPr/>
          <a:lstStyle/>
          <a:p>
            <a:r>
              <a:rPr lang="tr-TR" dirty="0" smtClean="0"/>
              <a:t>ETKİLİ İLETİŞİM</a:t>
            </a:r>
            <a:endParaRPr lang="tr-TR" dirty="0"/>
          </a:p>
        </p:txBody>
      </p:sp>
      <p:sp>
        <p:nvSpPr>
          <p:cNvPr id="3" name="2 Alt Başlık"/>
          <p:cNvSpPr>
            <a:spLocks noGrp="1"/>
          </p:cNvSpPr>
          <p:nvPr>
            <p:ph type="subTitle" idx="1"/>
          </p:nvPr>
        </p:nvSpPr>
        <p:spPr>
          <a:xfrm>
            <a:off x="1214414" y="1785926"/>
            <a:ext cx="7215238" cy="4714908"/>
          </a:xfrm>
        </p:spPr>
        <p:txBody>
          <a:bodyPr>
            <a:normAutofit/>
          </a:bodyPr>
          <a:lstStyle/>
          <a:p>
            <a:endParaRPr lang="tr-TR" b="1" dirty="0" smtClean="0"/>
          </a:p>
          <a:p>
            <a:endParaRPr lang="tr-TR" b="1" dirty="0" smtClean="0">
              <a:solidFill>
                <a:schemeClr val="tx1"/>
              </a:solidFill>
            </a:endParaRPr>
          </a:p>
          <a:p>
            <a:r>
              <a:rPr lang="tr-TR" b="1" dirty="0" smtClean="0">
                <a:solidFill>
                  <a:schemeClr val="tx1"/>
                </a:solidFill>
              </a:rPr>
              <a:t>AYŞE EROL</a:t>
            </a:r>
          </a:p>
          <a:p>
            <a:r>
              <a:rPr lang="tr-TR" b="1" dirty="0" smtClean="0">
                <a:solidFill>
                  <a:schemeClr val="tx1"/>
                </a:solidFill>
              </a:rPr>
              <a:t>MERVE TUNCEL BOYACI</a:t>
            </a:r>
            <a:endParaRPr lang="tr-TR" b="1" dirty="0" smtClean="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FF">
            <a:alpha val="58000"/>
          </a:srgb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3-Hitap etme</a:t>
            </a:r>
            <a:endParaRPr lang="tr-TR" dirty="0"/>
          </a:p>
        </p:txBody>
      </p:sp>
      <p:sp>
        <p:nvSpPr>
          <p:cNvPr id="3" name="2 İçerik Yer Tutucusu"/>
          <p:cNvSpPr>
            <a:spLocks noGrp="1"/>
          </p:cNvSpPr>
          <p:nvPr>
            <p:ph idx="1"/>
          </p:nvPr>
        </p:nvSpPr>
        <p:spPr/>
        <p:txBody>
          <a:bodyPr/>
          <a:lstStyle/>
          <a:p>
            <a:r>
              <a:rPr lang="tr-TR" dirty="0" smtClean="0"/>
              <a:t>Sosyal ilişkilerde insanlar, hitap etmeleri gereken kişilerin bulundukları yer veya makama göre farklı hitap şekilleri kullanılır.</a:t>
            </a:r>
          </a:p>
          <a:p>
            <a:pPr>
              <a:buNone/>
            </a:pPr>
            <a:endParaRPr lang="tr-TR" dirty="0" smtClean="0"/>
          </a:p>
          <a:p>
            <a:r>
              <a:rPr lang="tr-TR" dirty="0" smtClean="0"/>
              <a:t>Hitapta uygun bir ses tonu kullanılmalı ve sözcüklere dikkat edilmelidir.</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FF">
            <a:alpha val="58000"/>
          </a:srgb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143000"/>
          </a:xfrm>
        </p:spPr>
        <p:txBody>
          <a:bodyPr/>
          <a:lstStyle/>
          <a:p>
            <a:r>
              <a:rPr lang="tr-TR" dirty="0" smtClean="0"/>
              <a:t>4-Dinleme</a:t>
            </a:r>
            <a:endParaRPr lang="tr-TR" dirty="0"/>
          </a:p>
        </p:txBody>
      </p:sp>
      <p:sp>
        <p:nvSpPr>
          <p:cNvPr id="3" name="2 İçerik Yer Tutucusu"/>
          <p:cNvSpPr>
            <a:spLocks noGrp="1"/>
          </p:cNvSpPr>
          <p:nvPr>
            <p:ph idx="1"/>
          </p:nvPr>
        </p:nvSpPr>
        <p:spPr>
          <a:xfrm>
            <a:off x="214282" y="1214422"/>
            <a:ext cx="3857652" cy="5357850"/>
          </a:xfrm>
        </p:spPr>
        <p:txBody>
          <a:bodyPr>
            <a:normAutofit/>
          </a:bodyPr>
          <a:lstStyle/>
          <a:p>
            <a:r>
              <a:rPr lang="tr-TR" dirty="0" smtClean="0"/>
              <a:t>İletişim içinde bulunulan kişiyi yargılamadan, sözünü kesmeden, bedene uygun biçim vererek, göz teması kurularak yapılan dinlemeye denir .</a:t>
            </a:r>
          </a:p>
          <a:p>
            <a:endParaRPr lang="tr-TR" dirty="0" smtClean="0"/>
          </a:p>
          <a:p>
            <a:pPr>
              <a:buNone/>
            </a:pPr>
            <a:endParaRPr lang="tr-TR" dirty="0" smtClean="0"/>
          </a:p>
          <a:p>
            <a:endParaRPr lang="tr-TR" dirty="0" smtClean="0"/>
          </a:p>
        </p:txBody>
      </p:sp>
      <p:pic>
        <p:nvPicPr>
          <p:cNvPr id="4" name="3 Resim" descr="content_zamane-maymunlari_U38x416F5J0ODsf.jpg"/>
          <p:cNvPicPr>
            <a:picLocks noChangeAspect="1"/>
          </p:cNvPicPr>
          <p:nvPr/>
        </p:nvPicPr>
        <p:blipFill>
          <a:blip r:embed="rId3" cstate="print"/>
          <a:stretch>
            <a:fillRect/>
          </a:stretch>
        </p:blipFill>
        <p:spPr>
          <a:xfrm>
            <a:off x="4357686" y="1285860"/>
            <a:ext cx="4286280" cy="514353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İyi Bir Dinleyici Olmak  Ve Aktif Dinlemek</a:t>
            </a:r>
            <a:br>
              <a:rPr lang="tr-TR" b="1" dirty="0" smtClean="0"/>
            </a:br>
            <a:endParaRPr lang="tr-TR" dirty="0"/>
          </a:p>
        </p:txBody>
      </p:sp>
      <p:sp>
        <p:nvSpPr>
          <p:cNvPr id="3" name="2 İçerik Yer Tutucusu"/>
          <p:cNvSpPr>
            <a:spLocks noGrp="1"/>
          </p:cNvSpPr>
          <p:nvPr>
            <p:ph idx="1"/>
          </p:nvPr>
        </p:nvSpPr>
        <p:spPr>
          <a:xfrm>
            <a:off x="857224" y="4357694"/>
            <a:ext cx="7686700" cy="2268535"/>
          </a:xfrm>
        </p:spPr>
        <p:txBody>
          <a:bodyPr>
            <a:normAutofit fontScale="77500" lnSpcReduction="20000"/>
          </a:bodyPr>
          <a:lstStyle/>
          <a:p>
            <a:endParaRPr lang="tr-TR" dirty="0" smtClean="0"/>
          </a:p>
          <a:p>
            <a:r>
              <a:rPr lang="tr-TR" dirty="0" smtClean="0"/>
              <a:t>Unutmamak gerekir ki, </a:t>
            </a:r>
          </a:p>
          <a:p>
            <a:r>
              <a:rPr lang="tr-TR" b="1" dirty="0" smtClean="0"/>
              <a:t>İki kulağımız, bir ağzımız vardır. </a:t>
            </a:r>
          </a:p>
          <a:p>
            <a:endParaRPr lang="tr-TR" dirty="0" smtClean="0"/>
          </a:p>
          <a:p>
            <a:r>
              <a:rPr lang="tr-TR" dirty="0" smtClean="0"/>
              <a:t>Bu da dinlemenin konuşmadan daha önemli olduğunu ortaya koymaktadır </a:t>
            </a:r>
            <a:endParaRPr lang="tr-TR" dirty="0"/>
          </a:p>
        </p:txBody>
      </p:sp>
      <p:pic>
        <p:nvPicPr>
          <p:cNvPr id="4" name="Picture 2" descr="C:\Users\hp\Desktop\iletişim\Dinleme.jpg"/>
          <p:cNvPicPr>
            <a:picLocks noChangeAspect="1" noChangeArrowheads="1"/>
          </p:cNvPicPr>
          <p:nvPr/>
        </p:nvPicPr>
        <p:blipFill>
          <a:blip r:embed="rId2" cstate="print"/>
          <a:srcRect/>
          <a:stretch>
            <a:fillRect/>
          </a:stretch>
        </p:blipFill>
        <p:spPr bwMode="auto">
          <a:xfrm>
            <a:off x="1071538" y="1142984"/>
            <a:ext cx="6715172" cy="338779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Önyargılarımız… </a:t>
            </a:r>
            <a:r>
              <a:rPr lang="tr-TR" dirty="0" smtClean="0"/>
              <a:t/>
            </a:r>
            <a:br>
              <a:rPr lang="tr-TR" dirty="0" smtClean="0"/>
            </a:br>
            <a:endParaRPr lang="tr-TR"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571472" y="1714488"/>
            <a:ext cx="3209925" cy="3857652"/>
          </a:xfrm>
          <a:prstGeom prst="rect">
            <a:avLst/>
          </a:prstGeom>
          <a:noFill/>
          <a:ln w="9525">
            <a:noFill/>
            <a:miter lim="800000"/>
            <a:headEnd/>
            <a:tailEnd/>
          </a:ln>
          <a:effectLst/>
        </p:spPr>
      </p:pic>
      <p:sp>
        <p:nvSpPr>
          <p:cNvPr id="5" name="4 Dikdörtgen"/>
          <p:cNvSpPr/>
          <p:nvPr/>
        </p:nvSpPr>
        <p:spPr>
          <a:xfrm>
            <a:off x="4500562" y="1785926"/>
            <a:ext cx="4214842" cy="3539430"/>
          </a:xfrm>
          <a:prstGeom prst="rect">
            <a:avLst/>
          </a:prstGeom>
        </p:spPr>
        <p:txBody>
          <a:bodyPr wrap="square">
            <a:spAutoFit/>
          </a:bodyPr>
          <a:lstStyle/>
          <a:p>
            <a:endParaRPr lang="tr-TR" sz="2800" dirty="0" smtClean="0"/>
          </a:p>
          <a:p>
            <a:r>
              <a:rPr lang="tr-TR" sz="2800" dirty="0" smtClean="0"/>
              <a:t>Bazen gerçekler o </a:t>
            </a:r>
          </a:p>
          <a:p>
            <a:r>
              <a:rPr lang="tr-TR" sz="2800" dirty="0" smtClean="0"/>
              <a:t>kadar nettir, o kadar </a:t>
            </a:r>
          </a:p>
          <a:p>
            <a:r>
              <a:rPr lang="tr-TR" sz="2800" dirty="0" smtClean="0"/>
              <a:t>gözümüze girer ki, </a:t>
            </a:r>
          </a:p>
          <a:p>
            <a:r>
              <a:rPr lang="tr-TR" sz="2800" dirty="0" smtClean="0"/>
              <a:t>ancak biz daha </a:t>
            </a:r>
          </a:p>
          <a:p>
            <a:r>
              <a:rPr lang="tr-TR" sz="2800" dirty="0" smtClean="0"/>
              <a:t>önyargımızı </a:t>
            </a:r>
          </a:p>
          <a:p>
            <a:r>
              <a:rPr lang="tr-TR" sz="2800" dirty="0" smtClean="0"/>
              <a:t>aşamamışızdır ve </a:t>
            </a:r>
          </a:p>
          <a:p>
            <a:r>
              <a:rPr lang="tr-TR" sz="2800" dirty="0" smtClean="0"/>
              <a:t>fırsat kaçmıştır... </a:t>
            </a:r>
            <a:endParaRPr lang="tr-TR"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FFCC">
            <a:alpha val="31000"/>
          </a:srgb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5-Konuşma</a:t>
            </a:r>
            <a:endParaRPr lang="tr-TR" dirty="0"/>
          </a:p>
        </p:txBody>
      </p:sp>
      <p:sp>
        <p:nvSpPr>
          <p:cNvPr id="3" name="2 İçerik Yer Tutucusu"/>
          <p:cNvSpPr>
            <a:spLocks noGrp="1"/>
          </p:cNvSpPr>
          <p:nvPr>
            <p:ph idx="1"/>
          </p:nvPr>
        </p:nvSpPr>
        <p:spPr/>
        <p:txBody>
          <a:bodyPr/>
          <a:lstStyle/>
          <a:p>
            <a:pPr>
              <a:buNone/>
            </a:pPr>
            <a:endParaRPr lang="tr-TR" dirty="0" smtClean="0"/>
          </a:p>
          <a:p>
            <a:pPr>
              <a:buNone/>
            </a:pPr>
            <a:endParaRPr lang="tr-TR" dirty="0" smtClean="0"/>
          </a:p>
          <a:p>
            <a:pPr>
              <a:buNone/>
            </a:pPr>
            <a:r>
              <a:rPr lang="tr-TR" dirty="0" smtClean="0"/>
              <a:t>“Bana doğru bir ses çıkarman, benimle iletişim kurduğun anlamına gelmez.” </a:t>
            </a:r>
          </a:p>
          <a:p>
            <a:pPr>
              <a:buNone/>
            </a:pPr>
            <a:r>
              <a:rPr lang="tr-TR" dirty="0" smtClean="0"/>
              <a:t>                                                            </a:t>
            </a:r>
            <a:r>
              <a:rPr lang="tr-TR" dirty="0" err="1" smtClean="0"/>
              <a:t>David</a:t>
            </a:r>
            <a:r>
              <a:rPr lang="tr-TR" dirty="0" smtClean="0"/>
              <a:t> </a:t>
            </a:r>
            <a:r>
              <a:rPr lang="tr-TR" dirty="0" err="1" smtClean="0"/>
              <a:t>Gordon</a:t>
            </a:r>
            <a:r>
              <a:rPr lang="tr-TR" dirty="0" smtClean="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FFCC">
            <a:alpha val="31000"/>
          </a:srgb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HANGİ DİLDEN KONUŞUYORSUNUZ?</a:t>
            </a:r>
            <a:endParaRPr lang="tr-TR" dirty="0"/>
          </a:p>
        </p:txBody>
      </p:sp>
      <p:graphicFrame>
        <p:nvGraphicFramePr>
          <p:cNvPr id="5" name="4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FFCC">
            <a:alpha val="31000"/>
          </a:srgb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SEN DİLİ</a:t>
            </a:r>
            <a:endParaRPr lang="tr-TR" dirty="0"/>
          </a:p>
        </p:txBody>
      </p:sp>
      <p:sp>
        <p:nvSpPr>
          <p:cNvPr id="3" name="2 İçerik Yer Tutucusu"/>
          <p:cNvSpPr>
            <a:spLocks noGrp="1"/>
          </p:cNvSpPr>
          <p:nvPr>
            <p:ph idx="1"/>
          </p:nvPr>
        </p:nvSpPr>
        <p:spPr/>
        <p:txBody>
          <a:bodyPr>
            <a:normAutofit/>
          </a:bodyPr>
          <a:lstStyle/>
          <a:p>
            <a:endParaRPr lang="tr-TR" dirty="0" smtClean="0"/>
          </a:p>
          <a:p>
            <a:pPr marL="0" indent="0" algn="ctr">
              <a:lnSpc>
                <a:spcPct val="80000"/>
              </a:lnSpc>
              <a:buFont typeface="Wingdings" pitchFamily="2" charset="2"/>
              <a:buNone/>
            </a:pPr>
            <a:r>
              <a:rPr lang="tr-TR" altLang="tr-TR" b="1" dirty="0" smtClean="0"/>
              <a:t>Durum</a:t>
            </a:r>
            <a:endParaRPr lang="tr-TR" altLang="tr-TR" dirty="0" smtClean="0"/>
          </a:p>
          <a:p>
            <a:pPr marL="0" indent="0" algn="ctr">
              <a:lnSpc>
                <a:spcPct val="80000"/>
              </a:lnSpc>
              <a:buFont typeface="Wingdings" pitchFamily="2" charset="2"/>
              <a:buNone/>
            </a:pPr>
            <a:r>
              <a:rPr lang="tr-TR" altLang="tr-TR" dirty="0" smtClean="0"/>
              <a:t>Kardeşiniz size sormadan dolabınızdan hafta sonu giymeyi düşündüğünüz kıyafeti almış ve giymiş</a:t>
            </a:r>
            <a:endParaRPr lang="tr-TR" dirty="0" smtClean="0"/>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alpha val="26000"/>
          </a:srgb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marL="0" indent="0" algn="ctr">
              <a:buNone/>
            </a:pPr>
            <a:r>
              <a:rPr lang="tr-TR" b="1" dirty="0" smtClean="0"/>
              <a:t>Sen Dili Cevabı</a:t>
            </a:r>
          </a:p>
          <a:p>
            <a:pPr marL="0" indent="0" algn="ctr">
              <a:buNone/>
            </a:pPr>
            <a:r>
              <a:rPr lang="tr-TR" dirty="0" smtClean="0"/>
              <a:t>Sana kaç kere söyledim bana sormadan kıyafetlerimi almamanı. Beni hiç dinlemiyorsun ve çok düşüncesizce davranıyorsun.</a:t>
            </a:r>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alpha val="29000"/>
          </a:srgb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marL="0" lvl="0" indent="0" algn="ctr">
              <a:lnSpc>
                <a:spcPct val="80000"/>
              </a:lnSpc>
              <a:buNone/>
            </a:pPr>
            <a:r>
              <a:rPr lang="tr-TR" altLang="tr-TR" b="1" dirty="0" smtClean="0">
                <a:solidFill>
                  <a:prstClr val="black"/>
                </a:solidFill>
              </a:rPr>
              <a:t>Ben Dili Cevabı </a:t>
            </a:r>
          </a:p>
          <a:p>
            <a:pPr marL="0" lvl="0" indent="0" algn="ctr">
              <a:lnSpc>
                <a:spcPct val="80000"/>
              </a:lnSpc>
              <a:buNone/>
            </a:pPr>
            <a:r>
              <a:rPr lang="tr-TR" altLang="tr-TR" dirty="0" smtClean="0">
                <a:solidFill>
                  <a:prstClr val="black"/>
                </a:solidFill>
              </a:rPr>
              <a:t>İzin almadan kıyafetlerimi aldığında, kızıyorum çünkü kendimi dikkate alınmıyor </a:t>
            </a:r>
            <a:r>
              <a:rPr lang="tr-TR" altLang="tr-TR" u="sng" dirty="0" smtClean="0">
                <a:solidFill>
                  <a:prstClr val="black"/>
                </a:solidFill>
              </a:rPr>
              <a:t>hissediyorum.</a:t>
            </a:r>
            <a:r>
              <a:rPr lang="tr-TR" altLang="tr-TR" dirty="0" smtClean="0">
                <a:solidFill>
                  <a:prstClr val="black"/>
                </a:solidFill>
              </a:rPr>
              <a:t> Bundan sonra kıyafetlerimi almadan önce bana sormanı istiyorum böylece bir daha bu tip bir tartışma yaşamayacağımızı </a:t>
            </a:r>
            <a:r>
              <a:rPr lang="tr-TR" altLang="tr-TR" u="sng" dirty="0" smtClean="0">
                <a:solidFill>
                  <a:prstClr val="black"/>
                </a:solidFill>
              </a:rPr>
              <a:t>düşünüyorum.</a:t>
            </a:r>
            <a:r>
              <a:rPr lang="tr-TR" altLang="tr-TR" dirty="0" smtClean="0">
                <a:solidFill>
                  <a:prstClr val="black"/>
                </a:solidFill>
              </a:rPr>
              <a:t> </a:t>
            </a:r>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99">
            <a:alpha val="40000"/>
          </a:srgb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pPr algn="ctr">
              <a:buFont typeface="Wingdings" pitchFamily="2" charset="2"/>
              <a:buNone/>
            </a:pPr>
            <a:r>
              <a:rPr lang="tr-TR" altLang="tr-TR" b="1" dirty="0" smtClean="0"/>
              <a:t>SEN DİLİ</a:t>
            </a:r>
          </a:p>
          <a:p>
            <a:r>
              <a:rPr lang="tr-TR" altLang="tr-TR" dirty="0" smtClean="0"/>
              <a:t>Kızgınlığın gerçek nedenlerini pek açıklamaz.</a:t>
            </a:r>
            <a:r>
              <a:rPr lang="en-US" altLang="tr-TR" dirty="0" smtClean="0"/>
              <a:t> </a:t>
            </a:r>
            <a:endParaRPr lang="tr-TR" altLang="tr-TR" dirty="0" smtClean="0"/>
          </a:p>
          <a:p>
            <a:r>
              <a:rPr lang="tr-TR" altLang="tr-TR" dirty="0" smtClean="0"/>
              <a:t>Olumsuz genellemeler içerir. </a:t>
            </a:r>
          </a:p>
          <a:p>
            <a:r>
              <a:rPr lang="tr-TR" altLang="tr-TR" dirty="0" smtClean="0"/>
              <a:t>Karşımızdakini savunmaya veya saldırıya geçirir</a:t>
            </a:r>
            <a:endParaRPr lang="tr-TR" dirty="0" smtClean="0"/>
          </a:p>
          <a:p>
            <a:pPr algn="ctr">
              <a:buFont typeface="Wingdings" pitchFamily="2" charset="2"/>
              <a:buNone/>
            </a:pPr>
            <a:r>
              <a:rPr lang="tr-TR" altLang="tr-TR" b="1" dirty="0" smtClean="0"/>
              <a:t>BEN DİLİ</a:t>
            </a:r>
          </a:p>
          <a:p>
            <a:r>
              <a:rPr lang="tr-TR" altLang="tr-TR" dirty="0" smtClean="0"/>
              <a:t>Kızgınlığın nedenini açıklar.</a:t>
            </a:r>
          </a:p>
          <a:p>
            <a:r>
              <a:rPr lang="tr-TR" altLang="tr-TR" dirty="0" smtClean="0"/>
              <a:t>Kişiliğe değil, davranışa yöneliktir.</a:t>
            </a:r>
          </a:p>
          <a:p>
            <a:r>
              <a:rPr lang="tr-TR" altLang="tr-TR" dirty="0" smtClean="0"/>
              <a:t>Karşı tarafın dinleme olasılığı daha      yüksektir.</a:t>
            </a:r>
            <a:endParaRPr lang="en-US" altLang="tr-TR" dirty="0" smtClean="0"/>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İLETİŞİM NEDİR?</a:t>
            </a:r>
            <a:endParaRPr lang="tr-TR" dirty="0"/>
          </a:p>
        </p:txBody>
      </p:sp>
      <p:sp>
        <p:nvSpPr>
          <p:cNvPr id="3" name="2 İçerik Yer Tutucusu"/>
          <p:cNvSpPr>
            <a:spLocks noGrp="1"/>
          </p:cNvSpPr>
          <p:nvPr>
            <p:ph idx="1"/>
          </p:nvPr>
        </p:nvSpPr>
        <p:spPr/>
        <p:txBody>
          <a:bodyPr>
            <a:normAutofit/>
          </a:bodyPr>
          <a:lstStyle/>
          <a:p>
            <a:endParaRPr lang="tr-TR" dirty="0" smtClean="0"/>
          </a:p>
          <a:p>
            <a:endParaRPr lang="tr-TR" dirty="0" smtClean="0"/>
          </a:p>
          <a:p>
            <a:r>
              <a:rPr lang="tr-TR" dirty="0" smtClean="0"/>
              <a:t>İletişim diğer insanlarla her türlü sözlü ve sözsüz etkileşim kurmaktır </a:t>
            </a:r>
          </a:p>
          <a:p>
            <a:endParaRPr lang="tr-TR" dirty="0" smtClean="0"/>
          </a:p>
          <a:p>
            <a:endParaRPr lang="tr-TR"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99">
            <a:alpha val="40000"/>
          </a:srgb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BEN DİLİ</a:t>
            </a:r>
            <a:endParaRPr lang="tr-TR" dirty="0"/>
          </a:p>
        </p:txBody>
      </p:sp>
      <p:sp>
        <p:nvSpPr>
          <p:cNvPr id="3" name="2 İçerik Yer Tutucusu"/>
          <p:cNvSpPr>
            <a:spLocks noGrp="1"/>
          </p:cNvSpPr>
          <p:nvPr>
            <p:ph idx="1"/>
          </p:nvPr>
        </p:nvSpPr>
        <p:spPr/>
        <p:txBody>
          <a:bodyPr>
            <a:normAutofit/>
          </a:bodyPr>
          <a:lstStyle/>
          <a:p>
            <a:endParaRPr lang="tr-TR" dirty="0" smtClean="0"/>
          </a:p>
          <a:p>
            <a:pPr marL="609600" indent="-609600"/>
            <a:r>
              <a:rPr lang="tr-TR" altLang="tr-TR" dirty="0" smtClean="0"/>
              <a:t>Durum nedir?</a:t>
            </a:r>
          </a:p>
          <a:p>
            <a:pPr marL="609600" indent="-609600"/>
            <a:r>
              <a:rPr lang="tr-TR" altLang="tr-TR" dirty="0" smtClean="0"/>
              <a:t>Durumla ilgili ne </a:t>
            </a:r>
            <a:r>
              <a:rPr lang="tr-TR" altLang="tr-TR" u="sng" dirty="0" smtClean="0"/>
              <a:t>hissediyorsunuz</a:t>
            </a:r>
            <a:r>
              <a:rPr lang="tr-TR" altLang="tr-TR" dirty="0" smtClean="0"/>
              <a:t>?</a:t>
            </a:r>
          </a:p>
          <a:p>
            <a:pPr marL="609600" indent="-609600"/>
            <a:r>
              <a:rPr lang="tr-TR" altLang="tr-TR" dirty="0" smtClean="0"/>
              <a:t>Hislerinizi destekleyen </a:t>
            </a:r>
            <a:r>
              <a:rPr lang="tr-TR" altLang="tr-TR" u="sng" dirty="0" smtClean="0"/>
              <a:t>düşünceler, yorumlar, inançlar neler?</a:t>
            </a:r>
          </a:p>
          <a:p>
            <a:pPr marL="609600" indent="-609600"/>
            <a:r>
              <a:rPr lang="tr-TR" altLang="tr-TR" dirty="0" smtClean="0"/>
              <a:t>Karşı taraftan </a:t>
            </a:r>
            <a:r>
              <a:rPr lang="tr-TR" altLang="tr-TR" u="sng" dirty="0" smtClean="0"/>
              <a:t>ne istiyorsunuz</a:t>
            </a:r>
            <a:r>
              <a:rPr lang="tr-TR" altLang="tr-TR" dirty="0" smtClean="0"/>
              <a:t>?</a:t>
            </a:r>
          </a:p>
          <a:p>
            <a:pPr marL="609600" indent="-609600"/>
            <a:r>
              <a:rPr lang="tr-TR" altLang="tr-TR" dirty="0" smtClean="0"/>
              <a:t>İstediğiniz yerine getirilirse, bunun </a:t>
            </a:r>
            <a:r>
              <a:rPr lang="tr-TR" altLang="tr-TR" u="sng" dirty="0" smtClean="0"/>
              <a:t>olumlu sonuçları neler olacak?</a:t>
            </a:r>
            <a:endParaRPr lang="en-US" altLang="tr-TR" u="sng" dirty="0" smtClean="0"/>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6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6-Kişisel alan </a:t>
            </a:r>
            <a:endParaRPr lang="tr-TR" dirty="0"/>
          </a:p>
        </p:txBody>
      </p:sp>
      <p:pic>
        <p:nvPicPr>
          <p:cNvPr id="4098" name="Picture 2"/>
          <p:cNvPicPr>
            <a:picLocks noGrp="1" noChangeAspect="1" noChangeArrowheads="1"/>
          </p:cNvPicPr>
          <p:nvPr>
            <p:ph idx="1"/>
          </p:nvPr>
        </p:nvPicPr>
        <p:blipFill>
          <a:blip r:embed="rId3" cstate="print"/>
          <a:srcRect t="2525" r="4161"/>
          <a:stretch>
            <a:fillRect/>
          </a:stretch>
        </p:blipFill>
        <p:spPr bwMode="auto">
          <a:xfrm>
            <a:off x="1455063" y="1714488"/>
            <a:ext cx="5974457" cy="4411675"/>
          </a:xfrm>
          <a:prstGeom prst="rect">
            <a:avLst/>
          </a:prstGeom>
          <a:noFill/>
          <a:ln w="9525">
            <a:noFill/>
            <a:miter lim="800000"/>
            <a:headEnd/>
            <a:tailEnd/>
          </a:ln>
          <a:effectLst/>
        </p:spPr>
      </p:pic>
      <p:sp>
        <p:nvSpPr>
          <p:cNvPr id="5" name="4 Metin kutusu"/>
          <p:cNvSpPr txBox="1"/>
          <p:nvPr/>
        </p:nvSpPr>
        <p:spPr>
          <a:xfrm>
            <a:off x="6786578" y="1571612"/>
            <a:ext cx="1285884" cy="369332"/>
          </a:xfrm>
          <a:prstGeom prst="rect">
            <a:avLst/>
          </a:prstGeom>
          <a:solidFill>
            <a:schemeClr val="bg1"/>
          </a:solidFill>
        </p:spPr>
        <p:txBody>
          <a:bodyPr wrap="square" rtlCol="0">
            <a:spAutoFit/>
          </a:bodyPr>
          <a:lstStyle/>
          <a:p>
            <a:endParaRPr lang="tr-TR" dirty="0"/>
          </a:p>
        </p:txBody>
      </p:sp>
      <p:sp>
        <p:nvSpPr>
          <p:cNvPr id="6" name="5 Metin kutusu"/>
          <p:cNvSpPr txBox="1"/>
          <p:nvPr/>
        </p:nvSpPr>
        <p:spPr>
          <a:xfrm>
            <a:off x="7000892" y="1785926"/>
            <a:ext cx="857256" cy="369332"/>
          </a:xfrm>
          <a:prstGeom prst="rect">
            <a:avLst/>
          </a:prstGeom>
          <a:solidFill>
            <a:schemeClr val="bg1"/>
          </a:solidFill>
        </p:spPr>
        <p:txBody>
          <a:bodyPr wrap="square" rtlCol="0">
            <a:spAutoFit/>
          </a:bodyPr>
          <a:lstStyle/>
          <a:p>
            <a:endParaRPr lang="tr-TR" dirty="0"/>
          </a:p>
        </p:txBody>
      </p:sp>
      <p:sp>
        <p:nvSpPr>
          <p:cNvPr id="7" name="6 Metin kutusu"/>
          <p:cNvSpPr txBox="1"/>
          <p:nvPr/>
        </p:nvSpPr>
        <p:spPr>
          <a:xfrm>
            <a:off x="6858016" y="2071678"/>
            <a:ext cx="928694" cy="369332"/>
          </a:xfrm>
          <a:prstGeom prst="rect">
            <a:avLst/>
          </a:prstGeom>
          <a:solidFill>
            <a:schemeClr val="bg1"/>
          </a:solidFill>
        </p:spPr>
        <p:txBody>
          <a:bodyPr wrap="square" rtlCol="0">
            <a:spAutoFit/>
          </a:bodyPr>
          <a:lstStyle/>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6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endParaRPr lang="tr-TR" dirty="0"/>
          </a:p>
        </p:txBody>
      </p:sp>
      <p:sp>
        <p:nvSpPr>
          <p:cNvPr id="3" name="2 İçerik Yer Tutucusu"/>
          <p:cNvSpPr>
            <a:spLocks noGrp="1"/>
          </p:cNvSpPr>
          <p:nvPr>
            <p:ph idx="1"/>
          </p:nvPr>
        </p:nvSpPr>
        <p:spPr>
          <a:xfrm>
            <a:off x="457200" y="1600200"/>
            <a:ext cx="8229600" cy="4900634"/>
          </a:xfrm>
        </p:spPr>
        <p:txBody>
          <a:bodyPr>
            <a:normAutofit/>
          </a:bodyPr>
          <a:lstStyle/>
          <a:p>
            <a:pPr fontAlgn="base"/>
            <a:r>
              <a:rPr lang="tr-TR" dirty="0" smtClean="0"/>
              <a:t>İnsanlarla iletişime geçtiğimizde sosyal alanla başlar  ve sonra kişisel alana gireriz. Bu çok dikkat edilmesi gereken bir konudur, kesinlikle mahrem alana girilmemeli ve kişisel alana da girerken yavaş ve tepkiler gözlenerek girilmelidir. </a:t>
            </a:r>
          </a:p>
          <a:p>
            <a:pPr>
              <a:buNone/>
            </a:pP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7-Beden Dili</a:t>
            </a:r>
            <a:endParaRPr lang="tr-TR" dirty="0"/>
          </a:p>
        </p:txBody>
      </p:sp>
      <p:sp>
        <p:nvSpPr>
          <p:cNvPr id="3" name="2 İçerik Yer Tutucusu"/>
          <p:cNvSpPr>
            <a:spLocks noGrp="1"/>
          </p:cNvSpPr>
          <p:nvPr>
            <p:ph idx="1"/>
          </p:nvPr>
        </p:nvSpPr>
        <p:spPr>
          <a:xfrm>
            <a:off x="457200" y="1600200"/>
            <a:ext cx="8229600" cy="4972072"/>
          </a:xfrm>
        </p:spPr>
        <p:txBody>
          <a:bodyPr>
            <a:normAutofit/>
          </a:bodyPr>
          <a:lstStyle/>
          <a:p>
            <a:pPr>
              <a:buNone/>
            </a:pPr>
            <a:endParaRPr lang="tr-TR" dirty="0" smtClean="0"/>
          </a:p>
          <a:p>
            <a:endParaRPr lang="tr-TR" dirty="0" smtClean="0"/>
          </a:p>
          <a:p>
            <a:endParaRPr lang="tr-TR" dirty="0" smtClean="0"/>
          </a:p>
          <a:p>
            <a:endParaRPr lang="tr-TR" dirty="0" smtClean="0"/>
          </a:p>
          <a:p>
            <a:endParaRPr lang="tr-TR" dirty="0" smtClean="0"/>
          </a:p>
          <a:p>
            <a:r>
              <a:rPr lang="tr-TR" dirty="0" smtClean="0"/>
              <a:t>◦%10 u kelimelerden, </a:t>
            </a:r>
          </a:p>
          <a:p>
            <a:r>
              <a:rPr lang="tr-TR" dirty="0" smtClean="0"/>
              <a:t>◦%30'u ses tonundan, </a:t>
            </a:r>
          </a:p>
          <a:p>
            <a:r>
              <a:rPr lang="tr-TR" dirty="0" smtClean="0"/>
              <a:t>◦%60'ı mimiklerden anlaşılmaktadır </a:t>
            </a:r>
          </a:p>
          <a:p>
            <a:endParaRPr lang="tr-TR" dirty="0"/>
          </a:p>
        </p:txBody>
      </p:sp>
      <p:pic>
        <p:nvPicPr>
          <p:cNvPr id="4" name="3 Resim" descr="beden-dili-1.jpg"/>
          <p:cNvPicPr>
            <a:picLocks noChangeAspect="1"/>
          </p:cNvPicPr>
          <p:nvPr/>
        </p:nvPicPr>
        <p:blipFill>
          <a:blip r:embed="rId3" cstate="print"/>
          <a:stretch>
            <a:fillRect/>
          </a:stretch>
        </p:blipFill>
        <p:spPr>
          <a:xfrm>
            <a:off x="571472" y="1500174"/>
            <a:ext cx="7786742" cy="297882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4290"/>
            <a:ext cx="8229600" cy="6286544"/>
          </a:xfrm>
        </p:spPr>
        <p:txBody>
          <a:bodyPr>
            <a:normAutofit fontScale="70000" lnSpcReduction="20000"/>
          </a:bodyPr>
          <a:lstStyle/>
          <a:p>
            <a:pPr algn="ctr">
              <a:buNone/>
            </a:pPr>
            <a:endParaRPr lang="tr-TR" sz="3400" dirty="0" smtClean="0"/>
          </a:p>
          <a:p>
            <a:pPr algn="ctr">
              <a:buNone/>
            </a:pPr>
            <a:r>
              <a:rPr lang="tr-TR" sz="4000" b="1" dirty="0" smtClean="0"/>
              <a:t>Beden Dili Öğeleri </a:t>
            </a:r>
          </a:p>
          <a:p>
            <a:pPr algn="ctr">
              <a:buNone/>
            </a:pPr>
            <a:r>
              <a:rPr lang="tr-TR" sz="3400" dirty="0" smtClean="0"/>
              <a:t>Beden Duruşu </a:t>
            </a:r>
          </a:p>
          <a:p>
            <a:pPr algn="ctr">
              <a:buNone/>
            </a:pPr>
            <a:r>
              <a:rPr lang="tr-TR" sz="3400" dirty="0" smtClean="0"/>
              <a:t>Mimikler </a:t>
            </a:r>
          </a:p>
          <a:p>
            <a:pPr algn="ctr">
              <a:buNone/>
            </a:pPr>
            <a:r>
              <a:rPr lang="tr-TR" sz="3400" dirty="0" smtClean="0"/>
              <a:t>Başın Kullanımı </a:t>
            </a:r>
          </a:p>
          <a:p>
            <a:pPr algn="ctr">
              <a:buNone/>
            </a:pPr>
            <a:r>
              <a:rPr lang="tr-TR" sz="3400" dirty="0" smtClean="0"/>
              <a:t>Oturmak İçin Seçilen </a:t>
            </a:r>
          </a:p>
          <a:p>
            <a:pPr algn="ctr">
              <a:buNone/>
            </a:pPr>
            <a:r>
              <a:rPr lang="tr-TR" sz="3400" dirty="0" smtClean="0"/>
              <a:t>Yer </a:t>
            </a:r>
          </a:p>
          <a:p>
            <a:pPr algn="ctr">
              <a:buNone/>
            </a:pPr>
            <a:r>
              <a:rPr lang="tr-TR" sz="3400" dirty="0" smtClean="0"/>
              <a:t>Giyim </a:t>
            </a:r>
          </a:p>
          <a:p>
            <a:pPr algn="ctr">
              <a:buNone/>
            </a:pPr>
            <a:r>
              <a:rPr lang="tr-TR" sz="3400" dirty="0" smtClean="0"/>
              <a:t>Bakım Ve Makyaj </a:t>
            </a:r>
          </a:p>
          <a:p>
            <a:pPr algn="ctr">
              <a:buNone/>
            </a:pPr>
            <a:endParaRPr lang="tr-TR" sz="3400" dirty="0" smtClean="0"/>
          </a:p>
          <a:p>
            <a:pPr algn="ctr">
              <a:buNone/>
            </a:pPr>
            <a:r>
              <a:rPr lang="tr-TR" sz="3400" dirty="0" smtClean="0"/>
              <a:t>Jestler </a:t>
            </a:r>
          </a:p>
          <a:p>
            <a:pPr algn="ctr">
              <a:buNone/>
            </a:pPr>
            <a:r>
              <a:rPr lang="tr-TR" sz="3400" dirty="0" smtClean="0"/>
              <a:t>Göz Teması </a:t>
            </a:r>
          </a:p>
          <a:p>
            <a:pPr algn="ctr">
              <a:buNone/>
            </a:pPr>
            <a:r>
              <a:rPr lang="tr-TR" sz="3400" dirty="0" smtClean="0"/>
              <a:t>Ayakların Kullanımı </a:t>
            </a:r>
          </a:p>
          <a:p>
            <a:pPr algn="ctr">
              <a:buNone/>
            </a:pPr>
            <a:r>
              <a:rPr lang="tr-TR" sz="3400" dirty="0" smtClean="0"/>
              <a:t>Oturma Biçimi </a:t>
            </a:r>
          </a:p>
          <a:p>
            <a:pPr algn="ctr">
              <a:buNone/>
            </a:pPr>
            <a:r>
              <a:rPr lang="tr-TR" sz="3400" dirty="0" smtClean="0"/>
              <a:t>Mesafe </a:t>
            </a:r>
          </a:p>
          <a:p>
            <a:pPr algn="ctr">
              <a:buNone/>
            </a:pPr>
            <a:r>
              <a:rPr lang="tr-TR" sz="3400" dirty="0" smtClean="0"/>
              <a:t>Kullanılan Aksesuarlar </a:t>
            </a:r>
          </a:p>
          <a:p>
            <a:pPr algn="ct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Olumlu İzlenim Yaratacak Beden Dili Özellikleri </a:t>
            </a:r>
            <a:br>
              <a:rPr lang="tr-TR" b="1" dirty="0" smtClean="0"/>
            </a:br>
            <a:endParaRPr lang="tr-TR" dirty="0"/>
          </a:p>
        </p:txBody>
      </p:sp>
      <p:sp>
        <p:nvSpPr>
          <p:cNvPr id="3" name="2 İçerik Yer Tutucusu"/>
          <p:cNvSpPr>
            <a:spLocks noGrp="1"/>
          </p:cNvSpPr>
          <p:nvPr>
            <p:ph idx="1"/>
          </p:nvPr>
        </p:nvSpPr>
        <p:spPr/>
        <p:txBody>
          <a:bodyPr>
            <a:normAutofit/>
          </a:bodyPr>
          <a:lstStyle/>
          <a:p>
            <a:endParaRPr lang="tr-TR" dirty="0" smtClean="0"/>
          </a:p>
          <a:p>
            <a:pPr>
              <a:buNone/>
            </a:pPr>
            <a:r>
              <a:rPr lang="tr-TR" dirty="0" smtClean="0"/>
              <a:t>Göz İlişkisi </a:t>
            </a:r>
          </a:p>
          <a:p>
            <a:pPr>
              <a:buNone/>
            </a:pPr>
            <a:endParaRPr lang="tr-TR" dirty="0" smtClean="0"/>
          </a:p>
          <a:p>
            <a:pPr>
              <a:buNone/>
            </a:pPr>
            <a:endParaRPr lang="tr-TR" dirty="0" smtClean="0"/>
          </a:p>
          <a:p>
            <a:pPr>
              <a:buNone/>
            </a:pPr>
            <a:r>
              <a:rPr lang="tr-TR" dirty="0" smtClean="0"/>
              <a:t>“Gözlerin konuştuğu dil her yerde aynıdır. (George </a:t>
            </a:r>
            <a:r>
              <a:rPr lang="tr-TR" dirty="0" err="1" smtClean="0"/>
              <a:t>Herbert</a:t>
            </a:r>
            <a:r>
              <a:rPr lang="tr-TR" dirty="0" smtClean="0"/>
              <a:t>)” </a:t>
            </a:r>
            <a:endParaRPr lang="tr-TR" dirty="0"/>
          </a:p>
        </p:txBody>
      </p:sp>
      <p:pic>
        <p:nvPicPr>
          <p:cNvPr id="4" name="3 Resim" descr="hqdefault.jpg"/>
          <p:cNvPicPr>
            <a:picLocks noChangeAspect="1"/>
          </p:cNvPicPr>
          <p:nvPr/>
        </p:nvPicPr>
        <p:blipFill>
          <a:blip r:embed="rId2" cstate="print"/>
          <a:stretch>
            <a:fillRect/>
          </a:stretch>
        </p:blipFill>
        <p:spPr>
          <a:xfrm>
            <a:off x="5357818" y="1571612"/>
            <a:ext cx="2571752" cy="192881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Olumlu İzlenim Yaratacak Beden Dili Özellikleri </a:t>
            </a:r>
            <a:br>
              <a:rPr lang="tr-TR" b="1" dirty="0" smtClean="0"/>
            </a:br>
            <a:endParaRPr lang="tr-TR" dirty="0"/>
          </a:p>
        </p:txBody>
      </p:sp>
      <p:sp>
        <p:nvSpPr>
          <p:cNvPr id="3" name="2 İçerik Yer Tutucusu"/>
          <p:cNvSpPr>
            <a:spLocks noGrp="1"/>
          </p:cNvSpPr>
          <p:nvPr>
            <p:ph idx="1"/>
          </p:nvPr>
        </p:nvSpPr>
        <p:spPr/>
        <p:txBody>
          <a:bodyPr>
            <a:normAutofit fontScale="92500" lnSpcReduction="10000"/>
          </a:bodyPr>
          <a:lstStyle/>
          <a:p>
            <a:endParaRPr lang="tr-TR" dirty="0" smtClean="0"/>
          </a:p>
          <a:p>
            <a:pPr>
              <a:buNone/>
            </a:pPr>
            <a:r>
              <a:rPr lang="tr-TR" dirty="0" smtClean="0"/>
              <a:t>Yüz ifadesi </a:t>
            </a:r>
          </a:p>
          <a:p>
            <a:pPr>
              <a:buNone/>
            </a:pPr>
            <a:endParaRPr lang="tr-TR" dirty="0" smtClean="0"/>
          </a:p>
          <a:p>
            <a:pPr>
              <a:buNone/>
            </a:pPr>
            <a:r>
              <a:rPr lang="tr-TR" dirty="0" smtClean="0"/>
              <a:t>Mümkün olduğunca sıcak ve dostça tebessüm edilmelidir. </a:t>
            </a:r>
          </a:p>
          <a:p>
            <a:endParaRPr lang="tr-TR" dirty="0" smtClean="0"/>
          </a:p>
          <a:p>
            <a:pPr>
              <a:buNone/>
            </a:pPr>
            <a:r>
              <a:rPr lang="tr-TR" dirty="0" smtClean="0"/>
              <a:t>Yüz ifadesi çevreye olan ilgiyi yansıtır. </a:t>
            </a:r>
          </a:p>
          <a:p>
            <a:pPr>
              <a:buNone/>
            </a:pPr>
            <a:endParaRPr lang="tr-TR" dirty="0" smtClean="0"/>
          </a:p>
          <a:p>
            <a:pPr>
              <a:buNone/>
            </a:pPr>
            <a:r>
              <a:rPr lang="tr-TR" dirty="0" smtClean="0"/>
              <a:t>Donuk ve ifadesiz gözükmekten kaçınılmalıdır. </a:t>
            </a:r>
          </a:p>
          <a:p>
            <a:endParaRPr lang="tr-TR" dirty="0"/>
          </a:p>
        </p:txBody>
      </p:sp>
      <p:pic>
        <p:nvPicPr>
          <p:cNvPr id="4" name="3 Resim" descr="Vücut-Dili-Yüz-İfadeleri.jpg"/>
          <p:cNvPicPr>
            <a:picLocks noChangeAspect="1"/>
          </p:cNvPicPr>
          <p:nvPr/>
        </p:nvPicPr>
        <p:blipFill>
          <a:blip r:embed="rId2" cstate="print"/>
          <a:stretch>
            <a:fillRect/>
          </a:stretch>
        </p:blipFill>
        <p:spPr>
          <a:xfrm>
            <a:off x="4357686" y="1285860"/>
            <a:ext cx="4357718" cy="164307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Olumlu İzlenim Yaratacak Beden Dili Özellikleri </a:t>
            </a:r>
            <a:br>
              <a:rPr lang="tr-TR" b="1" dirty="0" smtClean="0"/>
            </a:br>
            <a:endParaRPr lang="tr-TR" dirty="0"/>
          </a:p>
        </p:txBody>
      </p:sp>
      <p:sp>
        <p:nvSpPr>
          <p:cNvPr id="3" name="2 İçerik Yer Tutucusu"/>
          <p:cNvSpPr>
            <a:spLocks noGrp="1"/>
          </p:cNvSpPr>
          <p:nvPr>
            <p:ph idx="1"/>
          </p:nvPr>
        </p:nvSpPr>
        <p:spPr/>
        <p:txBody>
          <a:bodyPr/>
          <a:lstStyle/>
          <a:p>
            <a:endParaRPr lang="tr-TR" dirty="0" smtClean="0"/>
          </a:p>
          <a:p>
            <a:pPr>
              <a:buNone/>
            </a:pPr>
            <a:r>
              <a:rPr lang="tr-TR" dirty="0" smtClean="0"/>
              <a:t>Baş hareketleri; </a:t>
            </a:r>
          </a:p>
          <a:p>
            <a:pPr>
              <a:buNone/>
            </a:pPr>
            <a:endParaRPr lang="tr-TR" dirty="0" smtClean="0"/>
          </a:p>
          <a:p>
            <a:pPr>
              <a:buNone/>
            </a:pPr>
            <a:r>
              <a:rPr lang="tr-TR" dirty="0" smtClean="0"/>
              <a:t>Karşıdaki kişi konuşurken abartıya kaçmadan baş hafifçe aşağı yukarı hareket ettirilmeli, </a:t>
            </a:r>
          </a:p>
          <a:p>
            <a:pPr>
              <a:buNone/>
            </a:pPr>
            <a:r>
              <a:rPr lang="tr-TR" dirty="0" smtClean="0"/>
              <a:t>Karşıdaki kişiye anlaşıldığı ve dinlendiği hissettirilmelidir. </a:t>
            </a:r>
          </a:p>
          <a:p>
            <a:endParaRPr lang="tr-TR" dirty="0"/>
          </a:p>
        </p:txBody>
      </p:sp>
      <p:pic>
        <p:nvPicPr>
          <p:cNvPr id="4" name="3 Resim" descr="images.png"/>
          <p:cNvPicPr>
            <a:picLocks noChangeAspect="1"/>
          </p:cNvPicPr>
          <p:nvPr/>
        </p:nvPicPr>
        <p:blipFill>
          <a:blip r:embed="rId2" cstate="print"/>
          <a:stretch>
            <a:fillRect/>
          </a:stretch>
        </p:blipFill>
        <p:spPr>
          <a:xfrm>
            <a:off x="5857884" y="1428736"/>
            <a:ext cx="2400300" cy="173355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Olumlu İzlenim Yaratacak Beden Dili Özellikleri </a:t>
            </a:r>
            <a:br>
              <a:rPr lang="tr-TR" b="1" dirty="0" smtClean="0"/>
            </a:br>
            <a:endParaRPr lang="tr-TR" dirty="0"/>
          </a:p>
        </p:txBody>
      </p:sp>
      <p:sp>
        <p:nvSpPr>
          <p:cNvPr id="3" name="2 İçerik Yer Tutucusu"/>
          <p:cNvSpPr>
            <a:spLocks noGrp="1"/>
          </p:cNvSpPr>
          <p:nvPr>
            <p:ph idx="1"/>
          </p:nvPr>
        </p:nvSpPr>
        <p:spPr>
          <a:xfrm>
            <a:off x="457200" y="1600200"/>
            <a:ext cx="8229600" cy="4972072"/>
          </a:xfrm>
        </p:spPr>
        <p:txBody>
          <a:bodyPr>
            <a:normAutofit lnSpcReduction="10000"/>
          </a:bodyPr>
          <a:lstStyle/>
          <a:p>
            <a:endParaRPr lang="tr-TR" dirty="0" smtClean="0"/>
          </a:p>
          <a:p>
            <a:pPr>
              <a:buNone/>
            </a:pPr>
            <a:r>
              <a:rPr lang="tr-TR" dirty="0" smtClean="0"/>
              <a:t>  Jestler ;</a:t>
            </a:r>
          </a:p>
          <a:p>
            <a:pPr>
              <a:buNone/>
            </a:pPr>
            <a:endParaRPr lang="tr-TR" dirty="0" smtClean="0"/>
          </a:p>
          <a:p>
            <a:pPr>
              <a:buNone/>
            </a:pPr>
            <a:r>
              <a:rPr lang="tr-TR" dirty="0" smtClean="0"/>
              <a:t>Çok aşırıya kaçmadan jestler kullanılmalı. </a:t>
            </a:r>
          </a:p>
          <a:p>
            <a:pPr>
              <a:buNone/>
            </a:pPr>
            <a:endParaRPr lang="tr-TR" dirty="0" smtClean="0"/>
          </a:p>
          <a:p>
            <a:pPr>
              <a:buNone/>
            </a:pPr>
            <a:r>
              <a:rPr lang="tr-TR" dirty="0" smtClean="0"/>
              <a:t>Elleri cepte tutmaktan ve kolları kavuşturmaktan, ellerle ağzı örtmekten kaçınılmalı. </a:t>
            </a:r>
          </a:p>
          <a:p>
            <a:pPr>
              <a:buNone/>
            </a:pPr>
            <a:r>
              <a:rPr lang="tr-TR" dirty="0" smtClean="0"/>
              <a:t>Açık ve anlaşılır jestler tercih edilmelidir. </a:t>
            </a:r>
          </a:p>
          <a:p>
            <a:endParaRPr lang="tr-TR" dirty="0"/>
          </a:p>
        </p:txBody>
      </p:sp>
      <p:pic>
        <p:nvPicPr>
          <p:cNvPr id="4" name="3 Resim" descr="7.jpg"/>
          <p:cNvPicPr>
            <a:picLocks noChangeAspect="1"/>
          </p:cNvPicPr>
          <p:nvPr/>
        </p:nvPicPr>
        <p:blipFill>
          <a:blip r:embed="rId2" cstate="print"/>
          <a:stretch>
            <a:fillRect/>
          </a:stretch>
        </p:blipFill>
        <p:spPr>
          <a:xfrm>
            <a:off x="6215074" y="785794"/>
            <a:ext cx="2392762" cy="221457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000108"/>
            <a:ext cx="8229600" cy="1143000"/>
          </a:xfrm>
        </p:spPr>
        <p:txBody>
          <a:bodyPr>
            <a:normAutofit fontScale="90000"/>
          </a:bodyPr>
          <a:lstStyle/>
          <a:p>
            <a:r>
              <a:rPr lang="tr-TR" sz="3100" b="1" dirty="0"/>
              <a:t>T</a:t>
            </a:r>
            <a:r>
              <a:rPr lang="tr-TR" sz="3100" b="1" dirty="0" smtClean="0"/>
              <a:t>elevizyondaki programları, özellikle tartışma programlarını düşünün. Ne tür iletişim engelleri var?</a:t>
            </a:r>
            <a:r>
              <a:rPr lang="tr-TR" dirty="0" smtClean="0"/>
              <a:t/>
            </a:r>
            <a:br>
              <a:rPr lang="tr-TR" dirty="0" smtClean="0"/>
            </a:br>
            <a:endParaRPr lang="tr-TR" dirty="0"/>
          </a:p>
        </p:txBody>
      </p:sp>
      <p:sp>
        <p:nvSpPr>
          <p:cNvPr id="3" name="2 İçerik Yer Tutucusu"/>
          <p:cNvSpPr>
            <a:spLocks noGrp="1"/>
          </p:cNvSpPr>
          <p:nvPr>
            <p:ph idx="1"/>
          </p:nvPr>
        </p:nvSpPr>
        <p:spPr>
          <a:xfrm>
            <a:off x="457200" y="1857364"/>
            <a:ext cx="8229600" cy="4268799"/>
          </a:xfrm>
        </p:spPr>
        <p:txBody>
          <a:bodyPr>
            <a:normAutofit fontScale="70000" lnSpcReduction="20000"/>
          </a:bodyPr>
          <a:lstStyle/>
          <a:p>
            <a:pPr algn="ctr">
              <a:buNone/>
            </a:pPr>
            <a:r>
              <a:rPr lang="tr-TR" dirty="0" smtClean="0"/>
              <a:t>o </a:t>
            </a:r>
            <a:r>
              <a:rPr lang="tr-TR" dirty="0"/>
              <a:t>Bağırarak konuşmak, </a:t>
            </a:r>
          </a:p>
          <a:p>
            <a:pPr algn="ctr">
              <a:buNone/>
            </a:pPr>
            <a:r>
              <a:rPr lang="tr-TR" dirty="0"/>
              <a:t>o Birbirini dinlememek, </a:t>
            </a:r>
          </a:p>
          <a:p>
            <a:pPr algn="ctr">
              <a:buNone/>
            </a:pPr>
            <a:r>
              <a:rPr lang="tr-TR" dirty="0"/>
              <a:t>o Öfkelenmek, </a:t>
            </a:r>
          </a:p>
          <a:p>
            <a:pPr algn="ctr">
              <a:buNone/>
            </a:pPr>
            <a:r>
              <a:rPr lang="tr-TR" dirty="0"/>
              <a:t>o Ne hissettiğini dürüstçe söylememek, </a:t>
            </a:r>
          </a:p>
          <a:p>
            <a:pPr algn="ctr">
              <a:buNone/>
            </a:pPr>
            <a:r>
              <a:rPr lang="tr-TR" dirty="0"/>
              <a:t>o Karşıdakini eleştirmek ya da aşağılamak, </a:t>
            </a:r>
          </a:p>
          <a:p>
            <a:pPr algn="ctr">
              <a:buNone/>
            </a:pPr>
            <a:r>
              <a:rPr lang="tr-TR" dirty="0"/>
              <a:t>o Surat asmak, </a:t>
            </a:r>
          </a:p>
          <a:p>
            <a:pPr algn="ctr">
              <a:buNone/>
            </a:pPr>
            <a:r>
              <a:rPr lang="tr-TR" dirty="0"/>
              <a:t>o İsim takmak, </a:t>
            </a:r>
          </a:p>
          <a:p>
            <a:pPr algn="ctr">
              <a:buNone/>
            </a:pPr>
            <a:r>
              <a:rPr lang="tr-TR" dirty="0"/>
              <a:t>o Alaycı konuşmak, </a:t>
            </a:r>
          </a:p>
          <a:p>
            <a:pPr algn="ctr">
              <a:buNone/>
            </a:pPr>
            <a:r>
              <a:rPr lang="tr-TR" dirty="0"/>
              <a:t>o Olumsuz sözsüz mesajlar vermek (Kaş çatmak, dik dik bakmak vs) </a:t>
            </a:r>
          </a:p>
          <a:p>
            <a:pPr algn="ctr">
              <a:buNone/>
            </a:pPr>
            <a:r>
              <a:rPr lang="tr-TR" dirty="0"/>
              <a:t>o Söz kesmek, </a:t>
            </a:r>
          </a:p>
          <a:p>
            <a:pPr algn="ctr">
              <a:buNone/>
            </a:pPr>
            <a:r>
              <a:rPr lang="tr-TR" dirty="0"/>
              <a:t>o Suçlamak </a:t>
            </a:r>
          </a:p>
          <a:p>
            <a:pPr algn="ctr">
              <a:buNone/>
            </a:pPr>
            <a:r>
              <a:rPr lang="tr-TR" dirty="0"/>
              <a:t>	</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AMAÇ= ANLAŞILMAK</a:t>
            </a:r>
            <a:br>
              <a:rPr lang="tr-TR" dirty="0" smtClean="0"/>
            </a:br>
            <a:endParaRPr lang="tr-TR"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357158" y="1000108"/>
            <a:ext cx="7858180" cy="5072098"/>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pPr>
              <a:buNone/>
            </a:pPr>
            <a:r>
              <a:rPr lang="tr-TR" b="1" dirty="0" smtClean="0"/>
              <a:t>KATILIMINIZDAN DOLAYI TEŞEKKÜR </a:t>
            </a:r>
            <a:r>
              <a:rPr lang="tr-TR" b="1" dirty="0" smtClean="0"/>
              <a:t>EDERİZ…</a:t>
            </a:r>
            <a:endParaRPr lang="tr-TR" b="1" dirty="0" smtClean="0"/>
          </a:p>
          <a:p>
            <a:pPr>
              <a:buNone/>
            </a:pPr>
            <a:endParaRPr lang="tr-TR" dirty="0" smtClean="0"/>
          </a:p>
          <a:p>
            <a:pPr>
              <a:buNone/>
            </a:pPr>
            <a:endParaRPr lang="tr-TR" dirty="0"/>
          </a:p>
          <a:p>
            <a:pPr>
              <a:buNone/>
            </a:pPr>
            <a:endParaRPr lang="tr-TR" dirty="0" smtClean="0"/>
          </a:p>
          <a:p>
            <a:pPr>
              <a:buNone/>
            </a:pPr>
            <a:endParaRPr lang="tr-TR" dirty="0"/>
          </a:p>
          <a:p>
            <a:pPr algn="r">
              <a:buNone/>
            </a:pPr>
            <a:r>
              <a:rPr lang="tr-TR" dirty="0" smtClean="0"/>
              <a:t> </a:t>
            </a:r>
            <a:r>
              <a:rPr lang="tr-TR" sz="2800" dirty="0" smtClean="0"/>
              <a:t>TİCARET SANAYİ ODASI ORTAOKULU </a:t>
            </a:r>
          </a:p>
          <a:p>
            <a:pPr algn="r">
              <a:buNone/>
            </a:pPr>
            <a:r>
              <a:rPr lang="tr-TR" sz="2800" dirty="0" smtClean="0"/>
              <a:t>REHBERLİK SERVİSİ</a:t>
            </a:r>
            <a:endParaRPr lang="tr-T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endParaRPr lang="tr-TR" dirty="0" smtClean="0"/>
          </a:p>
          <a:p>
            <a:endParaRPr lang="tr-TR" dirty="0" smtClean="0"/>
          </a:p>
        </p:txBody>
      </p:sp>
      <p:pic>
        <p:nvPicPr>
          <p:cNvPr id="4" name="3 Resim" descr="indir.png"/>
          <p:cNvPicPr>
            <a:picLocks noChangeAspect="1"/>
          </p:cNvPicPr>
          <p:nvPr/>
        </p:nvPicPr>
        <p:blipFill>
          <a:blip r:embed="rId2" cstate="print"/>
          <a:srcRect b="8750"/>
          <a:stretch>
            <a:fillRect/>
          </a:stretch>
        </p:blipFill>
        <p:spPr>
          <a:xfrm>
            <a:off x="642910" y="285728"/>
            <a:ext cx="7500990" cy="52149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SÖZSÜZ İLETİŞİM </a:t>
            </a:r>
            <a:r>
              <a:rPr lang="tr-TR" b="1" dirty="0" smtClean="0"/>
              <a:t/>
            </a:r>
            <a:br>
              <a:rPr lang="tr-TR" b="1" dirty="0" smtClean="0"/>
            </a:br>
            <a:endParaRPr lang="tr-TR" dirty="0"/>
          </a:p>
        </p:txBody>
      </p:sp>
      <p:sp>
        <p:nvSpPr>
          <p:cNvPr id="3" name="2 İçerik Yer Tutucusu"/>
          <p:cNvSpPr>
            <a:spLocks noGrp="1"/>
          </p:cNvSpPr>
          <p:nvPr>
            <p:ph idx="1"/>
          </p:nvPr>
        </p:nvSpPr>
        <p:spPr/>
        <p:txBody>
          <a:bodyPr>
            <a:normAutofit/>
          </a:bodyPr>
          <a:lstStyle/>
          <a:p>
            <a:r>
              <a:rPr lang="tr-TR" dirty="0" smtClean="0"/>
              <a:t>İletişim çoğu kez ağızdan çıkan kelimeler olarak kabul edilir. Halbuki insanlar arasında  konuşma olmadan da iletişim vardır. Vücut dili  ile çok etkili iletişimler yapılmaktadır. Başı iki  yana sallama, yukarı aşağı sallama, kaşları  çatma veya kaldırma gibi hareketlerin hepsinin de anlamı vardır. </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SÖZLÜ İLETİŞİM</a:t>
            </a:r>
            <a:endParaRPr lang="tr-TR" dirty="0"/>
          </a:p>
        </p:txBody>
      </p:sp>
      <p:sp>
        <p:nvSpPr>
          <p:cNvPr id="3" name="2 İçerik Yer Tutucusu"/>
          <p:cNvSpPr>
            <a:spLocks noGrp="1"/>
          </p:cNvSpPr>
          <p:nvPr>
            <p:ph idx="1"/>
          </p:nvPr>
        </p:nvSpPr>
        <p:spPr/>
        <p:txBody>
          <a:bodyPr/>
          <a:lstStyle/>
          <a:p>
            <a:pPr algn="ctr">
              <a:buNone/>
            </a:pPr>
            <a:r>
              <a:rPr lang="tr-TR" b="1" dirty="0" smtClean="0"/>
              <a:t>“Söz ola kese savaşı</a:t>
            </a:r>
            <a:endParaRPr lang="tr-TR" dirty="0" smtClean="0"/>
          </a:p>
          <a:p>
            <a:pPr algn="ctr">
              <a:buNone/>
            </a:pPr>
            <a:r>
              <a:rPr lang="tr-TR" b="1" dirty="0" smtClean="0"/>
              <a:t>Söz ola bitire başı</a:t>
            </a:r>
            <a:endParaRPr lang="tr-TR" dirty="0" smtClean="0"/>
          </a:p>
          <a:p>
            <a:pPr algn="ctr">
              <a:buNone/>
            </a:pPr>
            <a:r>
              <a:rPr lang="tr-TR" b="1" dirty="0" smtClean="0"/>
              <a:t>Söz ola </a:t>
            </a:r>
            <a:r>
              <a:rPr lang="tr-TR" b="1" dirty="0" err="1" smtClean="0"/>
              <a:t>ağulu</a:t>
            </a:r>
            <a:r>
              <a:rPr lang="tr-TR" b="1" dirty="0" smtClean="0"/>
              <a:t>(zehirli) aşı</a:t>
            </a:r>
            <a:endParaRPr lang="tr-TR" dirty="0" smtClean="0"/>
          </a:p>
          <a:p>
            <a:pPr algn="ctr">
              <a:buNone/>
            </a:pPr>
            <a:r>
              <a:rPr lang="tr-TR" b="1" dirty="0" smtClean="0"/>
              <a:t>Bal ile yağ ede bir söz”</a:t>
            </a:r>
            <a:endParaRPr lang="tr-TR" dirty="0" smtClean="0"/>
          </a:p>
          <a:p>
            <a:pPr algn="ctr">
              <a:buNone/>
            </a:pPr>
            <a:r>
              <a:rPr lang="tr-TR" dirty="0" smtClean="0"/>
              <a:t>Yunus Emre</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İLETİŞİM</a:t>
            </a:r>
            <a:endParaRPr lang="tr-TR" dirty="0"/>
          </a:p>
        </p:txBody>
      </p:sp>
      <p:sp>
        <p:nvSpPr>
          <p:cNvPr id="3" name="2 İçerik Yer Tutucusu"/>
          <p:cNvSpPr>
            <a:spLocks noGrp="1"/>
          </p:cNvSpPr>
          <p:nvPr>
            <p:ph idx="1"/>
          </p:nvPr>
        </p:nvSpPr>
        <p:spPr/>
        <p:txBody>
          <a:bodyPr/>
          <a:lstStyle/>
          <a:p>
            <a:pPr>
              <a:buNone/>
            </a:pPr>
            <a:r>
              <a:rPr lang="tr-TR" dirty="0" smtClean="0"/>
              <a:t>1-Farkına varma </a:t>
            </a:r>
          </a:p>
          <a:p>
            <a:pPr>
              <a:buNone/>
            </a:pPr>
            <a:r>
              <a:rPr lang="tr-TR" dirty="0" smtClean="0"/>
              <a:t>2-Selamlaşma</a:t>
            </a:r>
          </a:p>
          <a:p>
            <a:pPr>
              <a:buNone/>
            </a:pPr>
            <a:r>
              <a:rPr lang="tr-TR" dirty="0" smtClean="0"/>
              <a:t> 3-Hitap etme</a:t>
            </a:r>
          </a:p>
          <a:p>
            <a:pPr>
              <a:buNone/>
            </a:pPr>
            <a:r>
              <a:rPr lang="tr-TR" dirty="0" smtClean="0"/>
              <a:t>4-Dinleme </a:t>
            </a:r>
          </a:p>
          <a:p>
            <a:pPr>
              <a:buNone/>
            </a:pPr>
            <a:r>
              <a:rPr lang="tr-TR" dirty="0" smtClean="0"/>
              <a:t>5-Konuşma </a:t>
            </a:r>
          </a:p>
          <a:p>
            <a:pPr>
              <a:buNone/>
            </a:pPr>
            <a:r>
              <a:rPr lang="tr-TR" dirty="0" smtClean="0"/>
              <a:t>6-Kişisel alan </a:t>
            </a:r>
          </a:p>
          <a:p>
            <a:pPr>
              <a:buNone/>
            </a:pPr>
            <a:r>
              <a:rPr lang="tr-TR" dirty="0" smtClean="0"/>
              <a:t>7-Beden dili </a:t>
            </a:r>
            <a:endParaRPr lang="tr-TR" dirty="0"/>
          </a:p>
        </p:txBody>
      </p:sp>
      <p:pic>
        <p:nvPicPr>
          <p:cNvPr id="4" name="3 Resim" descr="indir.jpg"/>
          <p:cNvPicPr>
            <a:picLocks noChangeAspect="1"/>
          </p:cNvPicPr>
          <p:nvPr/>
        </p:nvPicPr>
        <p:blipFill>
          <a:blip r:embed="rId2" cstate="print"/>
          <a:stretch>
            <a:fillRect/>
          </a:stretch>
        </p:blipFill>
        <p:spPr>
          <a:xfrm>
            <a:off x="3929058" y="1357298"/>
            <a:ext cx="4714908" cy="44291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1-Farkına varma </a:t>
            </a:r>
            <a:br>
              <a:rPr lang="tr-TR" b="1" dirty="0" smtClean="0"/>
            </a:br>
            <a:endParaRPr lang="tr-TR" dirty="0"/>
          </a:p>
        </p:txBody>
      </p:sp>
      <p:sp>
        <p:nvSpPr>
          <p:cNvPr id="3" name="2 İçerik Yer Tutucusu"/>
          <p:cNvSpPr>
            <a:spLocks noGrp="1"/>
          </p:cNvSpPr>
          <p:nvPr>
            <p:ph idx="1"/>
          </p:nvPr>
        </p:nvSpPr>
        <p:spPr/>
        <p:txBody>
          <a:bodyPr/>
          <a:lstStyle/>
          <a:p>
            <a:r>
              <a:rPr lang="tr-TR" dirty="0" smtClean="0"/>
              <a:t>Yeni uyarıyı önceden var olan şemalarla bağdaştırmak, tanımlamak gerekir. Yeni uyarı karşısında duygusal bir yaşantı geçirmek gerekir. Yeni uyarıcı ile iletişim kurma isteği duymak gerekir. </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2-Selamlaşma</a:t>
            </a:r>
            <a:br>
              <a:rPr lang="tr-TR" b="1" dirty="0" smtClean="0"/>
            </a:br>
            <a:endParaRPr lang="tr-TR" dirty="0"/>
          </a:p>
        </p:txBody>
      </p:sp>
      <p:sp>
        <p:nvSpPr>
          <p:cNvPr id="3" name="2 İçerik Yer Tutucusu"/>
          <p:cNvSpPr>
            <a:spLocks noGrp="1"/>
          </p:cNvSpPr>
          <p:nvPr>
            <p:ph idx="1"/>
          </p:nvPr>
        </p:nvSpPr>
        <p:spPr/>
        <p:txBody>
          <a:bodyPr/>
          <a:lstStyle/>
          <a:p>
            <a:r>
              <a:rPr lang="tr-TR" dirty="0" smtClean="0"/>
              <a:t>Selamlaşma bütün toplumların, dinlerin ve her çeşit görgü sisteminin içinde yer alan evrensel bir dildir ve selamlaşmanın toplumdaki anlamı; saygı, sevgi, alçak gönüllülük ve inceliktir. </a:t>
            </a:r>
          </a:p>
          <a:p>
            <a:endParaRPr lang="tr-TR" dirty="0" smtClean="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227</TotalTime>
  <Words>1468</Words>
  <Application>Microsoft Office PowerPoint</Application>
  <PresentationFormat>Ekran Gösterisi (4:3)</PresentationFormat>
  <Paragraphs>226</Paragraphs>
  <Slides>30</Slides>
  <Notes>11</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Ofis Teması</vt:lpstr>
      <vt:lpstr>ETKİLİ İLETİŞİM</vt:lpstr>
      <vt:lpstr>İLETİŞİM NEDİR?</vt:lpstr>
      <vt:lpstr>AMAÇ= ANLAŞILMAK </vt:lpstr>
      <vt:lpstr>Slayt 4</vt:lpstr>
      <vt:lpstr> SÖZSÜZ İLETİŞİM  </vt:lpstr>
      <vt:lpstr>SÖZLÜ İLETİŞİM</vt:lpstr>
      <vt:lpstr>İLETİŞİM</vt:lpstr>
      <vt:lpstr>1-Farkına varma  </vt:lpstr>
      <vt:lpstr>2-Selamlaşma </vt:lpstr>
      <vt:lpstr>3-Hitap etme</vt:lpstr>
      <vt:lpstr>4-Dinleme</vt:lpstr>
      <vt:lpstr>İyi Bir Dinleyici Olmak  Ve Aktif Dinlemek </vt:lpstr>
      <vt:lpstr>Önyargılarımız…  </vt:lpstr>
      <vt:lpstr>5-Konuşma</vt:lpstr>
      <vt:lpstr>HANGİ DİLDEN KONUŞUYORSUNUZ?</vt:lpstr>
      <vt:lpstr>SEN DİLİ</vt:lpstr>
      <vt:lpstr>Slayt 17</vt:lpstr>
      <vt:lpstr>Slayt 18</vt:lpstr>
      <vt:lpstr>Slayt 19</vt:lpstr>
      <vt:lpstr>BEN DİLİ</vt:lpstr>
      <vt:lpstr>6-Kişisel alan </vt:lpstr>
      <vt:lpstr> </vt:lpstr>
      <vt:lpstr>7-Beden Dili</vt:lpstr>
      <vt:lpstr>Slayt 24</vt:lpstr>
      <vt:lpstr>Olumlu İzlenim Yaratacak Beden Dili Özellikleri  </vt:lpstr>
      <vt:lpstr>Olumlu İzlenim Yaratacak Beden Dili Özellikleri  </vt:lpstr>
      <vt:lpstr>Olumlu İzlenim Yaratacak Beden Dili Özellikleri  </vt:lpstr>
      <vt:lpstr>Olumlu İzlenim Yaratacak Beden Dili Özellikleri  </vt:lpstr>
      <vt:lpstr>Televizyondaki programları, özellikle tartışma programlarını düşünün. Ne tür iletişim engelleri var? </vt:lpstr>
      <vt:lpstr>Slayt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Kültürden Kültüre Değişim Gösteren Vücut Dili</dc:title>
  <dc:creator>Nuray</dc:creator>
  <cp:lastModifiedBy>User</cp:lastModifiedBy>
  <cp:revision>30</cp:revision>
  <dcterms:modified xsi:type="dcterms:W3CDTF">2020-12-20T20:22:26Z</dcterms:modified>
</cp:coreProperties>
</file>